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73" r:id="rId2"/>
    <p:sldId id="275" r:id="rId3"/>
    <p:sldId id="274" r:id="rId4"/>
    <p:sldId id="276" r:id="rId5"/>
    <p:sldId id="257" r:id="rId6"/>
    <p:sldId id="277" r:id="rId7"/>
    <p:sldId id="256" r:id="rId8"/>
    <p:sldId id="258" r:id="rId9"/>
    <p:sldId id="259" r:id="rId10"/>
    <p:sldId id="260" r:id="rId11"/>
    <p:sldId id="261" r:id="rId12"/>
    <p:sldId id="262" r:id="rId13"/>
    <p:sldId id="263" r:id="rId14"/>
    <p:sldId id="264" r:id="rId15"/>
    <p:sldId id="265" r:id="rId16"/>
    <p:sldId id="266" r:id="rId17"/>
    <p:sldId id="267" r:id="rId18"/>
    <p:sldId id="268" r:id="rId19"/>
    <p:sldId id="278" r:id="rId20"/>
    <p:sldId id="269" r:id="rId21"/>
    <p:sldId id="270" r:id="rId22"/>
    <p:sldId id="271"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9A2A"/>
    <a:srgbClr val="66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8" autoAdjust="0"/>
  </p:normalViewPr>
  <p:slideViewPr>
    <p:cSldViewPr snapToGrid="0">
      <p:cViewPr varScale="1">
        <p:scale>
          <a:sx n="86" d="100"/>
          <a:sy n="86" d="100"/>
        </p:scale>
        <p:origin x="-822"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3e0b22be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3e0b22b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First, let’s set clear what the acronym GMOs stands for...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0a1da6b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0a1da6b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0a1da6b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0a1da6b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0a1da6b6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0a1da6b6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4272ba5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4272ba5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3e0b22be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3e0b22be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4235ebaf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4235ebaf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65d59c2f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65d59c2f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419c8dec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419c8dec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smtClean="0"/>
              <a:t>What </a:t>
            </a:r>
            <a:r>
              <a:rPr lang="el" dirty="0"/>
              <a:t>we </a:t>
            </a:r>
            <a:r>
              <a:rPr lang="en-US" dirty="0" smtClean="0"/>
              <a:t>have </a:t>
            </a:r>
            <a:r>
              <a:rPr lang="el" dirty="0" smtClean="0"/>
              <a:t>just </a:t>
            </a:r>
            <a:r>
              <a:rPr lang="el" dirty="0"/>
              <a:t>watched is part of most people’s everyday life. </a:t>
            </a:r>
            <a:r>
              <a:rPr lang="en-US" dirty="0" smtClean="0"/>
              <a:t>I</a:t>
            </a:r>
            <a:r>
              <a:rPr lang="el" dirty="0" smtClean="0"/>
              <a:t>t’s </a:t>
            </a:r>
            <a:r>
              <a:rPr lang="el" dirty="0"/>
              <a:t>reasonable to feel scared or insecure. However, the danger we sense does not come from the evolution of science or technology itself. It’s ignorance which brings us </a:t>
            </a:r>
            <a:r>
              <a:rPr lang="el" dirty="0" smtClean="0"/>
              <a:t>to conflict</a:t>
            </a:r>
            <a:r>
              <a:rPr lang="en-US" baseline="0" dirty="0" smtClean="0"/>
              <a:t> </a:t>
            </a:r>
            <a:r>
              <a:rPr lang="el" dirty="0" smtClean="0"/>
              <a:t>situations</a:t>
            </a:r>
            <a:r>
              <a:rPr lang="el"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0a1da6b2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0a1da6b2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3e0b22be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3e0b22be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just" rtl="0">
              <a:lnSpc>
                <a:spcPct val="115000"/>
              </a:lnSpc>
              <a:spcBef>
                <a:spcPts val="0"/>
              </a:spcBef>
              <a:spcAft>
                <a:spcPts val="0"/>
              </a:spcAft>
              <a:buSzPts val="1200"/>
              <a:buChar char="-"/>
            </a:pPr>
            <a:r>
              <a:rPr lang="el" sz="1200" dirty="0" smtClean="0"/>
              <a:t>DNA </a:t>
            </a:r>
            <a:r>
              <a:rPr lang="el" sz="1200" dirty="0"/>
              <a:t>is a long </a:t>
            </a:r>
            <a:r>
              <a:rPr lang="el" sz="1200" dirty="0" smtClean="0"/>
              <a:t>molecule</a:t>
            </a:r>
            <a:r>
              <a:rPr lang="en-US" sz="1200" baseline="0" dirty="0" smtClean="0"/>
              <a:t> </a:t>
            </a:r>
            <a:r>
              <a:rPr lang="el" sz="1200" dirty="0" smtClean="0"/>
              <a:t>contained </a:t>
            </a:r>
            <a:r>
              <a:rPr lang="el" sz="1200" dirty="0"/>
              <a:t>in the nucleus of the cells of eukaryotes and the cellular cytoplasm of prokaryotes carrying the genetic instructions used in the growth, development, functioning and reproduction of all organisms and many viruses. Its length is almost 2m in </a:t>
            </a:r>
            <a:r>
              <a:rPr lang="el" sz="1200" dirty="0" smtClean="0"/>
              <a:t>human</a:t>
            </a:r>
            <a:r>
              <a:rPr lang="en-US" sz="1200" dirty="0" smtClean="0"/>
              <a:t>s</a:t>
            </a:r>
            <a:r>
              <a:rPr lang="el" sz="1200" dirty="0" smtClean="0"/>
              <a:t>. </a:t>
            </a:r>
            <a:r>
              <a:rPr lang="el" sz="1200" dirty="0"/>
              <a:t>DNA gets organised into structures called chromosomes and manages to fit in the nucleus of eukaryotes, that is organisms composed of cells containing nuclei, by tightly winding around special proteins.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3e0b22be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3e0b22be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Char char="-"/>
            </a:pPr>
            <a:r>
              <a:rPr lang="el" sz="1200" dirty="0"/>
              <a:t>Genes are segments of DNA located </a:t>
            </a:r>
            <a:r>
              <a:rPr lang="en-US" sz="1200" dirty="0" smtClean="0"/>
              <a:t>in</a:t>
            </a:r>
            <a:r>
              <a:rPr lang="el" sz="1200" dirty="0" smtClean="0"/>
              <a:t> </a:t>
            </a:r>
            <a:r>
              <a:rPr lang="el" sz="1200" dirty="0"/>
              <a:t>chromosomes </a:t>
            </a:r>
            <a:r>
              <a:rPr lang="en-US" sz="1200" dirty="0" smtClean="0"/>
              <a:t>and</a:t>
            </a:r>
            <a:r>
              <a:rPr lang="el" sz="1200" dirty="0" smtClean="0"/>
              <a:t> contain</a:t>
            </a:r>
            <a:r>
              <a:rPr lang="en-US" sz="1200" dirty="0" err="1" smtClean="0"/>
              <a:t>ing</a:t>
            </a:r>
            <a:r>
              <a:rPr lang="el" sz="1200" dirty="0" smtClean="0"/>
              <a:t> </a:t>
            </a:r>
            <a:r>
              <a:rPr lang="el" sz="1200" dirty="0"/>
              <a:t>the instructions for protein production. They exist in more than one form and determine distinct traits that can be passed on from parents to offspring. </a:t>
            </a:r>
            <a:endParaRPr sz="1200" dirty="0">
              <a:solidFill>
                <a:srgbClr val="282828"/>
              </a:solidFill>
              <a:highlight>
                <a:schemeClr val="dk1"/>
              </a:highlight>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3e0b22be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3e0b22be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just" rtl="0">
              <a:lnSpc>
                <a:spcPct val="115000"/>
              </a:lnSpc>
              <a:spcBef>
                <a:spcPts val="0"/>
              </a:spcBef>
              <a:spcAft>
                <a:spcPts val="0"/>
              </a:spcAft>
              <a:buSzPts val="1200"/>
              <a:buChar char="-"/>
            </a:pPr>
            <a:r>
              <a:rPr lang="en-US" sz="1200" dirty="0" smtClean="0"/>
              <a:t>But how are plants genetically modified? </a:t>
            </a:r>
            <a:r>
              <a:rPr lang="el" sz="1200" dirty="0" smtClean="0"/>
              <a:t>Well</a:t>
            </a:r>
            <a:r>
              <a:rPr lang="el" sz="1200" dirty="0"/>
              <a:t>, a special </a:t>
            </a:r>
            <a:r>
              <a:rPr lang="el" sz="1200" dirty="0" smtClean="0"/>
              <a:t>bacterium</a:t>
            </a:r>
            <a:r>
              <a:rPr lang="en-US" sz="1200" dirty="0" smtClean="0"/>
              <a:t>,</a:t>
            </a:r>
            <a:r>
              <a:rPr lang="en-US" sz="1200" baseline="0" dirty="0" smtClean="0"/>
              <a:t> known as </a:t>
            </a:r>
            <a:r>
              <a:rPr lang="el" sz="1200" dirty="0" smtClean="0"/>
              <a:t>Agrobacterium</a:t>
            </a:r>
            <a:r>
              <a:rPr lang="en-US" sz="1200" dirty="0" smtClean="0"/>
              <a:t>,</a:t>
            </a:r>
            <a:r>
              <a:rPr lang="en-US" sz="1200" baseline="0" dirty="0" smtClean="0"/>
              <a:t> </a:t>
            </a:r>
            <a:r>
              <a:rPr lang="el" sz="1200" dirty="0" smtClean="0"/>
              <a:t>is used</a:t>
            </a:r>
            <a:r>
              <a:rPr lang="en-US" sz="1200" dirty="0" smtClean="0"/>
              <a:t>. </a:t>
            </a:r>
            <a:r>
              <a:rPr lang="el" sz="1200" dirty="0" smtClean="0"/>
              <a:t> </a:t>
            </a:r>
            <a:r>
              <a:rPr lang="en-US" sz="1200" dirty="0" smtClean="0"/>
              <a:t>That</a:t>
            </a:r>
            <a:r>
              <a:rPr lang="en-US" sz="1200" baseline="0" dirty="0" smtClean="0"/>
              <a:t> </a:t>
            </a:r>
            <a:r>
              <a:rPr lang="el" sz="1200" dirty="0" smtClean="0"/>
              <a:t>has </a:t>
            </a:r>
            <a:r>
              <a:rPr lang="el" sz="1200" dirty="0"/>
              <a:t>the ability to transfer DNA between itself and </a:t>
            </a:r>
            <a:r>
              <a:rPr lang="el" sz="1200" dirty="0" smtClean="0"/>
              <a:t>plants</a:t>
            </a:r>
            <a:r>
              <a:rPr lang="en-US" sz="1200" dirty="0" smtClean="0"/>
              <a:t>. Its </a:t>
            </a:r>
            <a:r>
              <a:rPr lang="el" sz="1200" dirty="0" smtClean="0"/>
              <a:t>cel</a:t>
            </a:r>
            <a:r>
              <a:rPr lang="en-US" sz="1200" dirty="0" smtClean="0"/>
              <a:t>l</a:t>
            </a:r>
            <a:r>
              <a:rPr lang="en-US" sz="1200" baseline="0" dirty="0" smtClean="0"/>
              <a:t> </a:t>
            </a:r>
            <a:r>
              <a:rPr lang="el" sz="1200" dirty="0" smtClean="0"/>
              <a:t>contains </a:t>
            </a:r>
            <a:r>
              <a:rPr lang="el" sz="1200" dirty="0"/>
              <a:t>a bacterial chromosome and a Tumor inducing </a:t>
            </a:r>
            <a:r>
              <a:rPr lang="el" sz="1200" dirty="0" smtClean="0"/>
              <a:t>plasmid</a:t>
            </a:r>
            <a:r>
              <a:rPr lang="en-US" sz="1200" dirty="0" smtClean="0"/>
              <a:t>, also called </a:t>
            </a:r>
            <a:r>
              <a:rPr lang="el" sz="1200" dirty="0" smtClean="0"/>
              <a:t>Ti plasmid. </a:t>
            </a:r>
            <a:r>
              <a:rPr lang="el" sz="1200" dirty="0"/>
              <a:t>Firstly, this plasmid is removed from the bacterium and the </a:t>
            </a:r>
            <a:r>
              <a:rPr lang="el" sz="1200" dirty="0" smtClean="0"/>
              <a:t>T-DNA</a:t>
            </a:r>
            <a:r>
              <a:rPr lang="en-US" sz="1200" baseline="0" dirty="0" smtClean="0"/>
              <a:t> - </a:t>
            </a:r>
            <a:r>
              <a:rPr lang="el" sz="1200" dirty="0" smtClean="0"/>
              <a:t>Transfer DNA</a:t>
            </a:r>
            <a:r>
              <a:rPr lang="en-US" sz="1200" baseline="0" dirty="0" smtClean="0"/>
              <a:t> - </a:t>
            </a:r>
            <a:r>
              <a:rPr lang="el" sz="1200" dirty="0" smtClean="0"/>
              <a:t>is </a:t>
            </a:r>
            <a:r>
              <a:rPr lang="el" sz="1200" dirty="0"/>
              <a:t>cut by a restriction enzyme. Then the foreign DNA </a:t>
            </a:r>
            <a:r>
              <a:rPr lang="en-US" sz="1200" dirty="0" smtClean="0"/>
              <a:t>which </a:t>
            </a:r>
            <a:r>
              <a:rPr lang="el" sz="1200" dirty="0" smtClean="0"/>
              <a:t>ha</a:t>
            </a:r>
            <a:r>
              <a:rPr lang="en-US" sz="1200" dirty="0" smtClean="0"/>
              <a:t>s</a:t>
            </a:r>
            <a:r>
              <a:rPr lang="el" sz="1200" dirty="0" smtClean="0"/>
              <a:t> </a:t>
            </a:r>
            <a:r>
              <a:rPr lang="el" sz="1200" dirty="0"/>
              <a:t>the required trait is cut by the same enzyme and inserted into </a:t>
            </a:r>
            <a:r>
              <a:rPr lang="el" sz="1200" dirty="0" smtClean="0"/>
              <a:t>the</a:t>
            </a:r>
            <a:r>
              <a:rPr lang="en-US" sz="1200" baseline="0" dirty="0" smtClean="0"/>
              <a:t> </a:t>
            </a:r>
            <a:r>
              <a:rPr lang="el" sz="1200" dirty="0" smtClean="0"/>
              <a:t>Ti </a:t>
            </a:r>
            <a:r>
              <a:rPr lang="el" sz="1200" dirty="0"/>
              <a:t>plasmid. After that, the plasmid is reinserted into the </a:t>
            </a:r>
            <a:r>
              <a:rPr lang="el" sz="1200" dirty="0" smtClean="0"/>
              <a:t>bacterium</a:t>
            </a:r>
            <a:r>
              <a:rPr lang="en-US" sz="1200" baseline="0" dirty="0" smtClean="0"/>
              <a:t> which will be </a:t>
            </a:r>
            <a:r>
              <a:rPr lang="el" sz="1200" dirty="0" smtClean="0"/>
              <a:t>used </a:t>
            </a:r>
            <a:r>
              <a:rPr lang="el" sz="1200" dirty="0"/>
              <a:t>to insert the DNA carrying the foreign gene into the chromosome of a plant cell. Next, the plant cells are grown in culture. Finally, a plant is generated from a cell clone, all of the cells of which carry the foreign gene and may express it as a new trait.       </a:t>
            </a:r>
            <a:endParaRPr sz="1200" b="1" dirty="0">
              <a:solidFill>
                <a:srgbClr val="595959"/>
              </a:solidFill>
            </a:endParaRPr>
          </a:p>
          <a:p>
            <a:pPr marL="0" lvl="0" indent="0" algn="l" rtl="0">
              <a:lnSpc>
                <a:spcPct val="160000"/>
              </a:lnSpc>
              <a:spcBef>
                <a:spcPts val="0"/>
              </a:spcBef>
              <a:spcAft>
                <a:spcPts val="0"/>
              </a:spcAft>
              <a:buNone/>
            </a:pPr>
            <a:endParaRPr sz="1200" dirty="0"/>
          </a:p>
          <a:p>
            <a:pPr marL="0" lvl="0" indent="0" algn="l" rtl="0">
              <a:spcBef>
                <a:spcPts val="8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3e0b22be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3e0b22be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just" rtl="0">
              <a:lnSpc>
                <a:spcPct val="115000"/>
              </a:lnSpc>
              <a:spcBef>
                <a:spcPts val="0"/>
              </a:spcBef>
              <a:spcAft>
                <a:spcPts val="0"/>
              </a:spcAft>
              <a:buSzPts val="1200"/>
              <a:buChar char="-"/>
            </a:pPr>
            <a:r>
              <a:rPr lang="en-US" sz="1200" dirty="0" smtClean="0">
                <a:highlight>
                  <a:srgbClr val="F8F8F6"/>
                </a:highlight>
              </a:rPr>
              <a:t>As for animals, t</a:t>
            </a:r>
            <a:r>
              <a:rPr lang="el" sz="1200" dirty="0" smtClean="0">
                <a:highlight>
                  <a:srgbClr val="F8F8F6"/>
                </a:highlight>
              </a:rPr>
              <a:t>he </a:t>
            </a:r>
            <a:r>
              <a:rPr lang="el" sz="1200" dirty="0">
                <a:highlight>
                  <a:srgbClr val="F8F8F6"/>
                </a:highlight>
              </a:rPr>
              <a:t>most common method for producing GM </a:t>
            </a:r>
            <a:r>
              <a:rPr lang="en-US" sz="1200" dirty="0" smtClean="0">
                <a:highlight>
                  <a:srgbClr val="F8F8F6"/>
                </a:highlight>
              </a:rPr>
              <a:t>ones</a:t>
            </a:r>
            <a:r>
              <a:rPr lang="el" sz="1200" dirty="0" smtClean="0">
                <a:highlight>
                  <a:srgbClr val="F8F8F6"/>
                </a:highlight>
              </a:rPr>
              <a:t> </a:t>
            </a:r>
            <a:r>
              <a:rPr lang="el" sz="1200" dirty="0">
                <a:highlight>
                  <a:srgbClr val="F8F8F6"/>
                </a:highlight>
              </a:rPr>
              <a:t>is to inject the foreign gene into fertilised eggs through a process known as </a:t>
            </a:r>
            <a:r>
              <a:rPr lang="en-US" sz="1200" dirty="0" smtClean="0">
                <a:highlight>
                  <a:srgbClr val="F8F8F6"/>
                </a:highlight>
              </a:rPr>
              <a:t>“</a:t>
            </a:r>
            <a:r>
              <a:rPr lang="el" sz="1200" dirty="0" smtClean="0">
                <a:highlight>
                  <a:srgbClr val="F8F8F6"/>
                </a:highlight>
              </a:rPr>
              <a:t>microinjection</a:t>
            </a:r>
            <a:r>
              <a:rPr lang="en-US" sz="1200" dirty="0" smtClean="0">
                <a:highlight>
                  <a:srgbClr val="F8F8F6"/>
                </a:highlight>
              </a:rPr>
              <a:t>”</a:t>
            </a:r>
            <a:r>
              <a:rPr lang="el" sz="1200" dirty="0" smtClean="0">
                <a:highlight>
                  <a:srgbClr val="F8F8F6"/>
                </a:highlight>
              </a:rPr>
              <a:t>. </a:t>
            </a:r>
            <a:r>
              <a:rPr lang="el" sz="1200" dirty="0">
                <a:highlight>
                  <a:srgbClr val="F8F8F6"/>
                </a:highlight>
              </a:rPr>
              <a:t>For mammals, the injected eggs are placed into a </a:t>
            </a:r>
            <a:r>
              <a:rPr lang="en-US" sz="1200" dirty="0" smtClean="0">
                <a:highlight>
                  <a:srgbClr val="F8F8F6"/>
                </a:highlight>
              </a:rPr>
              <a:t>“</a:t>
            </a:r>
            <a:r>
              <a:rPr lang="el" sz="1200" dirty="0" smtClean="0">
                <a:highlight>
                  <a:srgbClr val="F8F8F6"/>
                </a:highlight>
              </a:rPr>
              <a:t>foster</a:t>
            </a:r>
            <a:r>
              <a:rPr lang="en-US" sz="1200" dirty="0" smtClean="0">
                <a:highlight>
                  <a:srgbClr val="F8F8F6"/>
                </a:highlight>
              </a:rPr>
              <a:t>”</a:t>
            </a:r>
            <a:r>
              <a:rPr lang="el" sz="1200" dirty="0" smtClean="0">
                <a:highlight>
                  <a:srgbClr val="F8F8F6"/>
                </a:highlight>
              </a:rPr>
              <a:t> </a:t>
            </a:r>
            <a:r>
              <a:rPr lang="el" sz="1200" dirty="0">
                <a:highlight>
                  <a:srgbClr val="F8F8F6"/>
                </a:highlight>
              </a:rPr>
              <a:t>mother where they develop to term. If the foreign gene has been successfully incorporated into the </a:t>
            </a:r>
            <a:r>
              <a:rPr lang="el" sz="1200" dirty="0" smtClean="0">
                <a:highlight>
                  <a:srgbClr val="F8F8F6"/>
                </a:highlight>
              </a:rPr>
              <a:t>egg</a:t>
            </a:r>
            <a:r>
              <a:rPr lang="en-US" sz="1200" dirty="0" smtClean="0">
                <a:highlight>
                  <a:srgbClr val="F8F8F6"/>
                </a:highlight>
              </a:rPr>
              <a:t>’</a:t>
            </a:r>
            <a:r>
              <a:rPr lang="el" sz="1200" dirty="0" smtClean="0">
                <a:highlight>
                  <a:srgbClr val="F8F8F6"/>
                </a:highlight>
              </a:rPr>
              <a:t>s </a:t>
            </a:r>
            <a:r>
              <a:rPr lang="el" sz="1200" dirty="0">
                <a:highlight>
                  <a:srgbClr val="F8F8F6"/>
                </a:highlight>
              </a:rPr>
              <a:t>original DNA, the resultant offspring will carry the extra, foreign DNA. When this GM animal mates and produces offspring, the foreign gene is inherited in the same way as </a:t>
            </a:r>
            <a:r>
              <a:rPr lang="en-US" sz="1200" dirty="0" smtClean="0">
                <a:highlight>
                  <a:srgbClr val="F8F8F6"/>
                </a:highlight>
              </a:rPr>
              <a:t>the </a:t>
            </a:r>
            <a:r>
              <a:rPr lang="el" sz="1200" dirty="0" smtClean="0">
                <a:highlight>
                  <a:srgbClr val="F8F8F6"/>
                </a:highlight>
              </a:rPr>
              <a:t>normal </a:t>
            </a:r>
            <a:r>
              <a:rPr lang="el" sz="1200" dirty="0">
                <a:highlight>
                  <a:srgbClr val="F8F8F6"/>
                </a:highlight>
              </a:rPr>
              <a:t>DNA. In this way, scientists can breed a line of GM animals that carries the extra DNA. You can see a diagrammatic representation of the technique in the </a:t>
            </a:r>
            <a:r>
              <a:rPr lang="el" sz="1200" dirty="0" smtClean="0">
                <a:highlight>
                  <a:srgbClr val="F8F8F6"/>
                </a:highlight>
              </a:rPr>
              <a:t>picture. </a:t>
            </a:r>
            <a:endParaRPr sz="1200" dirty="0">
              <a:highlight>
                <a:srgbClr val="F8F8F6"/>
              </a:highlight>
            </a:endParaRPr>
          </a:p>
          <a:p>
            <a:pPr marL="0" lvl="0" indent="0" algn="l" rtl="0">
              <a:lnSpc>
                <a:spcPct val="115000"/>
              </a:lnSpc>
              <a:spcBef>
                <a:spcPts val="0"/>
              </a:spcBef>
              <a:spcAft>
                <a:spcPts val="0"/>
              </a:spcAft>
              <a:buNone/>
            </a:pPr>
            <a:endParaRPr sz="1200"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53ad667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53ad667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53ad6675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53ad6675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occupytheory.org/advantages-and-disadvantages-of-genetically-modified-foods/" TargetMode="External"/><Relationship Id="rId3" Type="http://schemas.openxmlformats.org/officeDocument/2006/relationships/hyperlink" Target="http://www.scidev.net/global/gm/news/gm-potato-uses-frog-gene-to-resist-pathogens.html" TargetMode="External"/><Relationship Id="rId7" Type="http://schemas.openxmlformats.org/officeDocument/2006/relationships/hyperlink" Target="https://www.organicconsumers.org/old_articles/ge/allergies111603.ph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www.hawaiiseed.org/about-gmos/antibiotic-resistance/" TargetMode="External"/><Relationship Id="rId5" Type="http://schemas.openxmlformats.org/officeDocument/2006/relationships/hyperlink" Target="https://www.food.gov.uk/business-industry/imports" TargetMode="External"/><Relationship Id="rId10" Type="http://schemas.openxmlformats.org/officeDocument/2006/relationships/hyperlink" Target="https://epthinktank.eu/2015/02/12/new-gmo-legislation/" TargetMode="External"/><Relationship Id="rId4" Type="http://schemas.openxmlformats.org/officeDocument/2006/relationships/hyperlink" Target="https://www.food.gov.uk/business-industry/exports" TargetMode="External"/><Relationship Id="rId9" Type="http://schemas.openxmlformats.org/officeDocument/2006/relationships/hyperlink" Target="https://caloriebee.com/nutrition/geneticallymodifiedfood"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geneed.nlm.nih.gov/topic_subtopic.php?tid=15&amp;sid=16" TargetMode="External"/><Relationship Id="rId13" Type="http://schemas.openxmlformats.org/officeDocument/2006/relationships/hyperlink" Target="https://www.pri.org/stories/2016-01-13/researchers-around-world-are-exploring-how-gmo-technology-might-boost-food" TargetMode="External"/><Relationship Id="rId3" Type="http://schemas.openxmlformats.org/officeDocument/2006/relationships/hyperlink" Target="http://www.kidsrighttoknow.com/gmos/" TargetMode="External"/><Relationship Id="rId7" Type="http://schemas.openxmlformats.org/officeDocument/2006/relationships/hyperlink" Target="https://www.livescience.com/37247-dna.html" TargetMode="External"/><Relationship Id="rId12" Type="http://schemas.openxmlformats.org/officeDocument/2006/relationships/hyperlink" Target="http://sitn.hms.harvard.edu/flash/2015/from-corgis-to-corn-a-brief-look-at-the-long-history-of-gmo-technolog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open.edu/openlearn/science-maths-technology/science/tour-the-cell/content-section-4.3.1" TargetMode="External"/><Relationship Id="rId11" Type="http://schemas.openxmlformats.org/officeDocument/2006/relationships/hyperlink" Target="http://sphweb.bumc.bu.edu/otlt/mph-modules/ph/gmos/gmos_print.html" TargetMode="External"/><Relationship Id="rId5" Type="http://schemas.openxmlformats.org/officeDocument/2006/relationships/hyperlink" Target="https://www.nature.com/scitable/topicpage/dna-packaging-nucleosomes-and-chromatin-310" TargetMode="External"/><Relationship Id="rId15" Type="http://schemas.openxmlformats.org/officeDocument/2006/relationships/hyperlink" Target="https://www.biofortified.org/2015/12/gmos-and-patents-part-1-terminator-genes/" TargetMode="External"/><Relationship Id="rId10" Type="http://schemas.openxmlformats.org/officeDocument/2006/relationships/hyperlink" Target="https://www.thoughtco.com/genes-373456" TargetMode="External"/><Relationship Id="rId4" Type="http://schemas.openxmlformats.org/officeDocument/2006/relationships/hyperlink" Target="https://www.nature.com/scitable/topicpage/dna-is-a-structure-that-encodes-biological-6493050" TargetMode="External"/><Relationship Id="rId9" Type="http://schemas.openxmlformats.org/officeDocument/2006/relationships/hyperlink" Target="https://quizlet.com/10758957/biology-protein-synthesis-quiz-flashcards-flash-cards/" TargetMode="External"/><Relationship Id="rId14" Type="http://schemas.openxmlformats.org/officeDocument/2006/relationships/hyperlink" Target="https://www.newportnaturalhealth.com/2013/07/gmos-the-pros-cons-of-genetically-modified-foo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clrChange>
              <a:clrFrom>
                <a:srgbClr val="FCFEFC"/>
              </a:clrFrom>
              <a:clrTo>
                <a:srgbClr val="FCFEFC">
                  <a:alpha val="0"/>
                </a:srgbClr>
              </a:clrTo>
            </a:clrChange>
            <a:duotone>
              <a:schemeClr val="accent1">
                <a:shade val="45000"/>
                <a:satMod val="135000"/>
              </a:schemeClr>
              <a:prstClr val="white"/>
            </a:duotone>
            <a:extLst/>
          </a:blip>
          <a:stretch>
            <a:fillRect/>
          </a:stretch>
        </p:blipFill>
        <p:spPr>
          <a:xfrm>
            <a:off x="107504" y="141481"/>
            <a:ext cx="8892480" cy="4374485"/>
          </a:xfrm>
          <a:prstGeom prst="rect">
            <a:avLst/>
          </a:prstGeom>
        </p:spPr>
      </p:pic>
      <p:sp>
        <p:nvSpPr>
          <p:cNvPr id="65539" name="Ορθογώνιο 2"/>
          <p:cNvSpPr>
            <a:spLocks noChangeArrowheads="1"/>
          </p:cNvSpPr>
          <p:nvPr/>
        </p:nvSpPr>
        <p:spPr bwMode="auto">
          <a:xfrm>
            <a:off x="1979614" y="3923110"/>
            <a:ext cx="6192837" cy="1107996"/>
          </a:xfrm>
          <a:prstGeom prst="rect">
            <a:avLst/>
          </a:prstGeom>
          <a:noFill/>
          <a:ln w="9525">
            <a:noFill/>
            <a:miter lim="800000"/>
            <a:headEnd/>
            <a:tailEnd/>
          </a:ln>
        </p:spPr>
        <p:txBody>
          <a:bodyPr>
            <a:spAutoFit/>
          </a:bodyPr>
          <a:lstStyle/>
          <a:p>
            <a:pPr algn="ctr"/>
            <a:r>
              <a:rPr lang="en-US" sz="6600" b="1">
                <a:solidFill>
                  <a:srgbClr val="002060"/>
                </a:solidFill>
                <a:latin typeface="Lucida Handwriting" pitchFamily="66" charset="0"/>
              </a:rPr>
              <a:t>everyone</a:t>
            </a:r>
            <a:endParaRPr lang="el-GR" sz="6600" b="1">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b="1">
                <a:solidFill>
                  <a:srgbClr val="38761D"/>
                </a:solidFill>
              </a:rPr>
              <a:t>What is a gene?</a:t>
            </a:r>
            <a:endParaRPr b="1">
              <a:solidFill>
                <a:srgbClr val="38761D"/>
              </a:solidFill>
            </a:endParaRPr>
          </a:p>
        </p:txBody>
      </p:sp>
      <p:sp>
        <p:nvSpPr>
          <p:cNvPr id="85" name="Google Shape;85;p17"/>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8761D"/>
              </a:buClr>
              <a:buSzPts val="1800"/>
              <a:buChar char="❏"/>
            </a:pPr>
            <a:r>
              <a:rPr lang="el">
                <a:solidFill>
                  <a:srgbClr val="38761D"/>
                </a:solidFill>
              </a:rPr>
              <a:t>A gene is a sequence of DNA that codes for a protein and thus determines a trait.</a:t>
            </a:r>
            <a:endParaRPr>
              <a:solidFill>
                <a:srgbClr val="38761D"/>
              </a:solidFill>
            </a:endParaRPr>
          </a:p>
        </p:txBody>
      </p:sp>
      <p:pic>
        <p:nvPicPr>
          <p:cNvPr id="86" name="Google Shape;86;p17"/>
          <p:cNvPicPr preferRelativeResize="0"/>
          <p:nvPr/>
        </p:nvPicPr>
        <p:blipFill>
          <a:blip r:embed="rId3">
            <a:alphaModFix/>
          </a:blip>
          <a:stretch>
            <a:fillRect/>
          </a:stretch>
        </p:blipFill>
        <p:spPr>
          <a:xfrm>
            <a:off x="1487375" y="1488275"/>
            <a:ext cx="6931199" cy="30718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3" name="Google Shape;93;p18"/>
          <p:cNvPicPr preferRelativeResize="0"/>
          <p:nvPr/>
        </p:nvPicPr>
        <p:blipFill>
          <a:blip r:embed="rId3">
            <a:alphaModFix/>
          </a:blip>
          <a:stretch>
            <a:fillRect/>
          </a:stretch>
        </p:blipFill>
        <p:spPr>
          <a:xfrm>
            <a:off x="311700" y="644175"/>
            <a:ext cx="8520600" cy="3855150"/>
          </a:xfrm>
          <a:prstGeom prst="rect">
            <a:avLst/>
          </a:prstGeom>
          <a:noFill/>
          <a:ln>
            <a:noFill/>
          </a:ln>
        </p:spPr>
      </p:pic>
      <p:sp>
        <p:nvSpPr>
          <p:cNvPr id="94" name="Google Shape;94;p18"/>
          <p:cNvSpPr txBox="1"/>
          <p:nvPr/>
        </p:nvSpPr>
        <p:spPr>
          <a:xfrm>
            <a:off x="498000" y="0"/>
            <a:ext cx="8334300" cy="54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800" b="1">
                <a:solidFill>
                  <a:srgbClr val="D9EAD3"/>
                </a:solidFill>
              </a:rPr>
              <a:t>How are plants genetically modified?</a:t>
            </a:r>
            <a:endParaRPr sz="3000" b="1">
              <a:solidFill>
                <a:srgbClr val="D9EAD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1" name="Google Shape;101;p19"/>
          <p:cNvPicPr preferRelativeResize="0"/>
          <p:nvPr/>
        </p:nvPicPr>
        <p:blipFill>
          <a:blip r:embed="rId3">
            <a:alphaModFix/>
          </a:blip>
          <a:stretch>
            <a:fillRect/>
          </a:stretch>
        </p:blipFill>
        <p:spPr>
          <a:xfrm>
            <a:off x="988200" y="645325"/>
            <a:ext cx="7334274" cy="4019550"/>
          </a:xfrm>
          <a:prstGeom prst="rect">
            <a:avLst/>
          </a:prstGeom>
          <a:noFill/>
          <a:ln>
            <a:noFill/>
          </a:ln>
        </p:spPr>
      </p:pic>
      <p:sp>
        <p:nvSpPr>
          <p:cNvPr id="102" name="Google Shape;102;p19"/>
          <p:cNvSpPr txBox="1"/>
          <p:nvPr/>
        </p:nvSpPr>
        <p:spPr>
          <a:xfrm>
            <a:off x="513088" y="0"/>
            <a:ext cx="8284500" cy="46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3000" b="1">
                <a:solidFill>
                  <a:srgbClr val="D9EAD3"/>
                </a:solidFill>
              </a:rPr>
              <a:t>How are animals genetically modified?</a:t>
            </a:r>
            <a:endParaRPr sz="3000" b="1">
              <a:solidFill>
                <a:srgbClr val="D9EAD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3300" b="1">
                <a:solidFill>
                  <a:srgbClr val="274E13"/>
                </a:solidFill>
                <a:latin typeface="Cambria"/>
                <a:ea typeface="Cambria"/>
                <a:cs typeface="Cambria"/>
                <a:sym typeface="Cambria"/>
              </a:rPr>
              <a:t>Is DNA alteration a recent phenomenon?</a:t>
            </a:r>
            <a:r>
              <a:rPr lang="el" sz="3300" b="1">
                <a:solidFill>
                  <a:srgbClr val="274E13"/>
                </a:solidFill>
                <a:latin typeface="Calibri"/>
                <a:ea typeface="Calibri"/>
                <a:cs typeface="Calibri"/>
                <a:sym typeface="Calibri"/>
              </a:rPr>
              <a:t> </a:t>
            </a:r>
            <a:endParaRPr sz="3300">
              <a:solidFill>
                <a:srgbClr val="274E13"/>
              </a:solidFill>
            </a:endParaRPr>
          </a:p>
        </p:txBody>
      </p:sp>
      <p:sp>
        <p:nvSpPr>
          <p:cNvPr id="108" name="Google Shape;108;p20"/>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61950" algn="l" rtl="0">
              <a:spcBef>
                <a:spcPts val="800"/>
              </a:spcBef>
              <a:spcAft>
                <a:spcPts val="0"/>
              </a:spcAft>
              <a:buClr>
                <a:srgbClr val="274E13"/>
              </a:buClr>
              <a:buSzPts val="2100"/>
              <a:buFont typeface="Cambria"/>
              <a:buChar char="❏"/>
            </a:pPr>
            <a:r>
              <a:rPr lang="el" sz="2100" b="1" dirty="0">
                <a:solidFill>
                  <a:srgbClr val="274E13"/>
                </a:solidFill>
                <a:latin typeface="Cambria"/>
                <a:ea typeface="Cambria"/>
                <a:cs typeface="Cambria"/>
                <a:sym typeface="Cambria"/>
              </a:rPr>
              <a:t>DNA changes have been happening during the evolution of </a:t>
            </a:r>
            <a:r>
              <a:rPr lang="el" sz="2100" b="1" dirty="0" smtClean="0">
                <a:solidFill>
                  <a:srgbClr val="274E13"/>
                </a:solidFill>
                <a:latin typeface="Cambria"/>
                <a:ea typeface="Cambria"/>
                <a:cs typeface="Cambria"/>
                <a:sym typeface="Cambria"/>
              </a:rPr>
              <a:t>species</a:t>
            </a:r>
            <a:r>
              <a:rPr lang="en-US" sz="2100" b="1" dirty="0" smtClean="0">
                <a:solidFill>
                  <a:srgbClr val="274E13"/>
                </a:solidFill>
                <a:latin typeface="Cambria"/>
                <a:ea typeface="Cambria"/>
                <a:cs typeface="Cambria"/>
                <a:sym typeface="Cambria"/>
              </a:rPr>
              <a:t> </a:t>
            </a:r>
            <a:r>
              <a:rPr lang="el" sz="2100" b="1" dirty="0" smtClean="0">
                <a:solidFill>
                  <a:srgbClr val="274E13"/>
                </a:solidFill>
                <a:latin typeface="Cambria"/>
                <a:ea typeface="Cambria"/>
                <a:cs typeface="Cambria"/>
                <a:sym typeface="Cambria"/>
              </a:rPr>
              <a:t>due </a:t>
            </a:r>
            <a:r>
              <a:rPr lang="el" sz="2100" b="1" dirty="0">
                <a:solidFill>
                  <a:srgbClr val="274E13"/>
                </a:solidFill>
                <a:latin typeface="Cambria"/>
                <a:ea typeface="Cambria"/>
                <a:cs typeface="Cambria"/>
                <a:sym typeface="Cambria"/>
              </a:rPr>
              <a:t>to natural selection.</a:t>
            </a:r>
            <a:endParaRPr sz="2100" b="1" dirty="0">
              <a:solidFill>
                <a:srgbClr val="274E13"/>
              </a:solidFill>
              <a:latin typeface="Cambria"/>
              <a:ea typeface="Cambria"/>
              <a:cs typeface="Cambria"/>
              <a:sym typeface="Cambria"/>
            </a:endParaRPr>
          </a:p>
          <a:p>
            <a:pPr marL="457200" lvl="0" indent="-361950" algn="l" rtl="0">
              <a:spcBef>
                <a:spcPts val="0"/>
              </a:spcBef>
              <a:spcAft>
                <a:spcPts val="0"/>
              </a:spcAft>
              <a:buClr>
                <a:srgbClr val="274E13"/>
              </a:buClr>
              <a:buSzPts val="2100"/>
              <a:buFont typeface="Cambria"/>
              <a:buChar char="❏"/>
            </a:pPr>
            <a:r>
              <a:rPr lang="el" sz="2100" b="1" dirty="0">
                <a:solidFill>
                  <a:srgbClr val="274E13"/>
                </a:solidFill>
                <a:latin typeface="Cambria"/>
                <a:ea typeface="Cambria"/>
                <a:cs typeface="Cambria"/>
                <a:sym typeface="Cambria"/>
              </a:rPr>
              <a:t>Humans have been altering </a:t>
            </a:r>
            <a:endParaRPr sz="2100" b="1" dirty="0">
              <a:solidFill>
                <a:srgbClr val="274E13"/>
              </a:solidFill>
              <a:latin typeface="Cambria"/>
              <a:ea typeface="Cambria"/>
              <a:cs typeface="Cambria"/>
              <a:sym typeface="Cambria"/>
            </a:endParaRPr>
          </a:p>
          <a:p>
            <a:pPr marL="457200" lvl="0" indent="0" algn="l" rtl="0">
              <a:spcBef>
                <a:spcPts val="800"/>
              </a:spcBef>
              <a:spcAft>
                <a:spcPts val="0"/>
              </a:spcAft>
              <a:buNone/>
            </a:pPr>
            <a:r>
              <a:rPr lang="el" sz="2100" b="1" dirty="0">
                <a:solidFill>
                  <a:srgbClr val="274E13"/>
                </a:solidFill>
                <a:latin typeface="Cambria"/>
                <a:ea typeface="Cambria"/>
                <a:cs typeface="Cambria"/>
                <a:sym typeface="Cambria"/>
              </a:rPr>
              <a:t>the DNA sequence of crops </a:t>
            </a:r>
            <a:endParaRPr sz="2100" b="1" dirty="0">
              <a:solidFill>
                <a:srgbClr val="274E13"/>
              </a:solidFill>
              <a:latin typeface="Cambria"/>
              <a:ea typeface="Cambria"/>
              <a:cs typeface="Cambria"/>
              <a:sym typeface="Cambria"/>
            </a:endParaRPr>
          </a:p>
          <a:p>
            <a:pPr marL="457200" lvl="0" indent="0" algn="l" rtl="0">
              <a:spcBef>
                <a:spcPts val="800"/>
              </a:spcBef>
              <a:spcAft>
                <a:spcPts val="0"/>
              </a:spcAft>
              <a:buNone/>
            </a:pPr>
            <a:r>
              <a:rPr lang="en-US" sz="2100" b="1" dirty="0" smtClean="0">
                <a:solidFill>
                  <a:srgbClr val="274E13"/>
                </a:solidFill>
                <a:latin typeface="Cambria"/>
                <a:ea typeface="Cambria"/>
                <a:cs typeface="Cambria"/>
                <a:sym typeface="Cambria"/>
              </a:rPr>
              <a:t>over</a:t>
            </a:r>
            <a:r>
              <a:rPr lang="el" sz="2100" b="1" dirty="0" smtClean="0">
                <a:solidFill>
                  <a:srgbClr val="274E13"/>
                </a:solidFill>
                <a:latin typeface="Cambria"/>
                <a:ea typeface="Cambria"/>
                <a:cs typeface="Cambria"/>
                <a:sym typeface="Cambria"/>
              </a:rPr>
              <a:t> </a:t>
            </a:r>
            <a:r>
              <a:rPr lang="el" sz="2100" b="1" dirty="0">
                <a:solidFill>
                  <a:srgbClr val="274E13"/>
                </a:solidFill>
                <a:latin typeface="Cambria"/>
                <a:ea typeface="Cambria"/>
                <a:cs typeface="Cambria"/>
                <a:sym typeface="Cambria"/>
              </a:rPr>
              <a:t>the years for the </a:t>
            </a:r>
            <a:endParaRPr sz="2100" b="1" dirty="0">
              <a:solidFill>
                <a:srgbClr val="274E13"/>
              </a:solidFill>
              <a:latin typeface="Cambria"/>
              <a:ea typeface="Cambria"/>
              <a:cs typeface="Cambria"/>
              <a:sym typeface="Cambria"/>
            </a:endParaRPr>
          </a:p>
          <a:p>
            <a:pPr marL="457200" lvl="0" indent="0" algn="l" rtl="0">
              <a:spcBef>
                <a:spcPts val="800"/>
              </a:spcBef>
              <a:spcAft>
                <a:spcPts val="0"/>
              </a:spcAft>
              <a:buNone/>
            </a:pPr>
            <a:r>
              <a:rPr lang="el" sz="2100" b="1" dirty="0">
                <a:solidFill>
                  <a:srgbClr val="274E13"/>
                </a:solidFill>
                <a:latin typeface="Cambria"/>
                <a:ea typeface="Cambria"/>
                <a:cs typeface="Cambria"/>
                <a:sym typeface="Cambria"/>
              </a:rPr>
              <a:t>purposes of agricultural </a:t>
            </a:r>
            <a:endParaRPr sz="2100" b="1" dirty="0">
              <a:solidFill>
                <a:srgbClr val="274E13"/>
              </a:solidFill>
              <a:latin typeface="Cambria"/>
              <a:ea typeface="Cambria"/>
              <a:cs typeface="Cambria"/>
              <a:sym typeface="Cambria"/>
            </a:endParaRPr>
          </a:p>
          <a:p>
            <a:pPr marL="457200" lvl="0" indent="0" algn="l" rtl="0">
              <a:spcBef>
                <a:spcPts val="800"/>
              </a:spcBef>
              <a:spcAft>
                <a:spcPts val="0"/>
              </a:spcAft>
              <a:buNone/>
            </a:pPr>
            <a:r>
              <a:rPr lang="en-GB" sz="2100" b="1" dirty="0" smtClean="0">
                <a:solidFill>
                  <a:srgbClr val="274E13"/>
                </a:solidFill>
                <a:latin typeface="Cambria"/>
                <a:ea typeface="Cambria"/>
                <a:cs typeface="Cambria"/>
                <a:sym typeface="Cambria"/>
              </a:rPr>
              <a:t>d</a:t>
            </a:r>
            <a:r>
              <a:rPr lang="el" sz="2100" b="1" dirty="0" smtClean="0">
                <a:solidFill>
                  <a:srgbClr val="274E13"/>
                </a:solidFill>
                <a:latin typeface="Cambria"/>
                <a:ea typeface="Cambria"/>
                <a:cs typeface="Cambria"/>
                <a:sym typeface="Cambria"/>
              </a:rPr>
              <a:t>evelopment</a:t>
            </a:r>
            <a:r>
              <a:rPr lang="en-US" sz="2100" b="1" dirty="0" smtClean="0">
                <a:solidFill>
                  <a:srgbClr val="274E13"/>
                </a:solidFill>
                <a:latin typeface="Cambria"/>
                <a:ea typeface="Cambria"/>
                <a:cs typeface="Cambria"/>
                <a:sym typeface="Cambria"/>
              </a:rPr>
              <a:t> </a:t>
            </a:r>
            <a:endParaRPr sz="2100" b="1" dirty="0" smtClean="0">
              <a:solidFill>
                <a:srgbClr val="274E13"/>
              </a:solidFill>
              <a:latin typeface="Cambria"/>
              <a:ea typeface="Cambria"/>
              <a:cs typeface="Cambria"/>
              <a:sym typeface="Cambria"/>
            </a:endParaRPr>
          </a:p>
          <a:p>
            <a:pPr marL="457200" lvl="0" indent="0" algn="l" rtl="0">
              <a:spcBef>
                <a:spcPts val="800"/>
              </a:spcBef>
              <a:spcAft>
                <a:spcPts val="0"/>
              </a:spcAft>
              <a:buNone/>
            </a:pPr>
            <a:r>
              <a:rPr lang="el" sz="2100" b="1" dirty="0" smtClean="0">
                <a:solidFill>
                  <a:srgbClr val="274E13"/>
                </a:solidFill>
                <a:latin typeface="Cambria"/>
                <a:ea typeface="Cambria"/>
                <a:cs typeface="Cambria"/>
                <a:sym typeface="Cambria"/>
              </a:rPr>
              <a:t>(artificial selection)</a:t>
            </a:r>
            <a:endParaRPr sz="2100" b="1" dirty="0" smtClean="0">
              <a:solidFill>
                <a:srgbClr val="274E13"/>
              </a:solidFill>
              <a:latin typeface="Cambria"/>
              <a:ea typeface="Cambria"/>
              <a:cs typeface="Cambria"/>
              <a:sym typeface="Cambria"/>
            </a:endParaRPr>
          </a:p>
          <a:p>
            <a:pPr marL="0" lvl="0" indent="0" algn="l" rtl="0">
              <a:spcBef>
                <a:spcPts val="0"/>
              </a:spcBef>
              <a:spcAft>
                <a:spcPts val="1600"/>
              </a:spcAft>
              <a:buNone/>
            </a:pPr>
            <a:endParaRPr dirty="0"/>
          </a:p>
        </p:txBody>
      </p:sp>
      <p:pic>
        <p:nvPicPr>
          <p:cNvPr id="109" name="Google Shape;109;p20"/>
          <p:cNvPicPr preferRelativeResize="0"/>
          <p:nvPr/>
        </p:nvPicPr>
        <p:blipFill>
          <a:blip r:embed="rId3">
            <a:alphaModFix/>
          </a:blip>
          <a:stretch>
            <a:fillRect/>
          </a:stretch>
        </p:blipFill>
        <p:spPr>
          <a:xfrm>
            <a:off x="4405575" y="1986725"/>
            <a:ext cx="4738425" cy="30438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314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4400" dirty="0" smtClean="0">
                <a:solidFill>
                  <a:srgbClr val="274E13"/>
                </a:solidFill>
                <a:latin typeface="Cambria"/>
                <a:ea typeface="Cambria"/>
                <a:cs typeface="Cambria"/>
                <a:sym typeface="Cambria"/>
              </a:rPr>
              <a:t>Wh</a:t>
            </a:r>
            <a:r>
              <a:rPr lang="en-US" sz="4400" dirty="0" smtClean="0">
                <a:solidFill>
                  <a:srgbClr val="274E13"/>
                </a:solidFill>
                <a:latin typeface="Cambria"/>
                <a:ea typeface="Cambria"/>
                <a:cs typeface="Cambria"/>
                <a:sym typeface="Cambria"/>
              </a:rPr>
              <a:t>at</a:t>
            </a:r>
            <a:r>
              <a:rPr lang="el" sz="4400" dirty="0" smtClean="0">
                <a:solidFill>
                  <a:srgbClr val="274E13"/>
                </a:solidFill>
                <a:latin typeface="Cambria"/>
                <a:ea typeface="Cambria"/>
                <a:cs typeface="Cambria"/>
                <a:sym typeface="Cambria"/>
              </a:rPr>
              <a:t> </a:t>
            </a:r>
            <a:r>
              <a:rPr lang="el" sz="4400" dirty="0">
                <a:solidFill>
                  <a:srgbClr val="274E13"/>
                </a:solidFill>
                <a:latin typeface="Cambria"/>
                <a:ea typeface="Cambria"/>
                <a:cs typeface="Cambria"/>
                <a:sym typeface="Cambria"/>
              </a:rPr>
              <a:t>is the difference?</a:t>
            </a:r>
            <a:endParaRPr dirty="0">
              <a:solidFill>
                <a:srgbClr val="274E13"/>
              </a:solidFill>
              <a:latin typeface="Cambria"/>
              <a:ea typeface="Cambria"/>
              <a:cs typeface="Cambria"/>
              <a:sym typeface="Cambria"/>
            </a:endParaRPr>
          </a:p>
        </p:txBody>
      </p:sp>
      <p:sp>
        <p:nvSpPr>
          <p:cNvPr id="115" name="Google Shape;115;p21"/>
          <p:cNvSpPr txBox="1">
            <a:spLocks noGrp="1"/>
          </p:cNvSpPr>
          <p:nvPr>
            <p:ph type="body" idx="1"/>
          </p:nvPr>
        </p:nvSpPr>
        <p:spPr>
          <a:xfrm>
            <a:off x="311700" y="10810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solidFill>
                <a:srgbClr val="000000"/>
              </a:solidFill>
              <a:latin typeface="Calibri"/>
              <a:ea typeface="Calibri"/>
              <a:cs typeface="Calibri"/>
              <a:sym typeface="Calibri"/>
            </a:endParaRPr>
          </a:p>
          <a:p>
            <a:pPr marL="0" lvl="0" indent="0" algn="l" rtl="0">
              <a:spcBef>
                <a:spcPts val="0"/>
              </a:spcBef>
              <a:spcAft>
                <a:spcPts val="0"/>
              </a:spcAft>
              <a:buNone/>
            </a:pPr>
            <a:endParaRPr b="1" dirty="0">
              <a:solidFill>
                <a:srgbClr val="000000"/>
              </a:solidFill>
              <a:latin typeface="Calibri"/>
              <a:ea typeface="Calibri"/>
              <a:cs typeface="Calibri"/>
              <a:sym typeface="Calibri"/>
            </a:endParaRPr>
          </a:p>
          <a:p>
            <a:pPr marL="0" lvl="0" indent="0" algn="l" rtl="0">
              <a:spcBef>
                <a:spcPts val="0"/>
              </a:spcBef>
              <a:spcAft>
                <a:spcPts val="0"/>
              </a:spcAft>
              <a:buNone/>
            </a:pPr>
            <a:endParaRPr b="1" dirty="0">
              <a:solidFill>
                <a:srgbClr val="000000"/>
              </a:solidFill>
              <a:latin typeface="Calibri"/>
              <a:ea typeface="Calibri"/>
              <a:cs typeface="Calibri"/>
              <a:sym typeface="Calibri"/>
            </a:endParaRPr>
          </a:p>
          <a:p>
            <a:pPr marL="0" lvl="0" indent="0" algn="l" rtl="0">
              <a:spcBef>
                <a:spcPts val="0"/>
              </a:spcBef>
              <a:spcAft>
                <a:spcPts val="0"/>
              </a:spcAft>
              <a:buNone/>
            </a:pPr>
            <a:endParaRPr b="1" dirty="0">
              <a:solidFill>
                <a:srgbClr val="000000"/>
              </a:solidFill>
              <a:latin typeface="Calibri"/>
              <a:ea typeface="Calibri"/>
              <a:cs typeface="Calibri"/>
              <a:sym typeface="Calibri"/>
            </a:endParaRPr>
          </a:p>
          <a:p>
            <a:pPr marL="0" lvl="0" indent="0" algn="l" rtl="0">
              <a:spcBef>
                <a:spcPts val="0"/>
              </a:spcBef>
              <a:spcAft>
                <a:spcPts val="0"/>
              </a:spcAft>
              <a:buNone/>
            </a:pPr>
            <a:endParaRPr b="1" dirty="0">
              <a:solidFill>
                <a:srgbClr val="000000"/>
              </a:solidFill>
              <a:latin typeface="Calibri"/>
              <a:ea typeface="Calibri"/>
              <a:cs typeface="Calibri"/>
              <a:sym typeface="Calibri"/>
            </a:endParaRPr>
          </a:p>
          <a:p>
            <a:pPr marL="0" lvl="0" indent="0" algn="l" rtl="0">
              <a:spcBef>
                <a:spcPts val="0"/>
              </a:spcBef>
              <a:spcAft>
                <a:spcPts val="0"/>
              </a:spcAft>
              <a:buNone/>
            </a:pPr>
            <a:endParaRPr b="1" dirty="0">
              <a:solidFill>
                <a:srgbClr val="000000"/>
              </a:solidFill>
              <a:latin typeface="Calibri"/>
              <a:ea typeface="Calibri"/>
              <a:cs typeface="Calibri"/>
              <a:sym typeface="Calibri"/>
            </a:endParaRPr>
          </a:p>
          <a:p>
            <a:pPr marL="0" lvl="0" indent="0" algn="l" rtl="0">
              <a:spcBef>
                <a:spcPts val="0"/>
              </a:spcBef>
              <a:spcAft>
                <a:spcPts val="0"/>
              </a:spcAft>
              <a:buNone/>
            </a:pPr>
            <a:endParaRPr b="1" dirty="0">
              <a:solidFill>
                <a:srgbClr val="000000"/>
              </a:solidFill>
              <a:latin typeface="Calibri"/>
              <a:ea typeface="Calibri"/>
              <a:cs typeface="Calibri"/>
              <a:sym typeface="Calibri"/>
            </a:endParaRPr>
          </a:p>
          <a:p>
            <a:pPr marL="457200" lvl="0" indent="-342900" algn="just" rtl="0">
              <a:spcBef>
                <a:spcPts val="0"/>
              </a:spcBef>
              <a:spcAft>
                <a:spcPts val="0"/>
              </a:spcAft>
              <a:buClr>
                <a:srgbClr val="000000"/>
              </a:buClr>
              <a:buSzPts val="1800"/>
              <a:buFont typeface="Cambria"/>
              <a:buChar char="❏"/>
            </a:pPr>
            <a:r>
              <a:rPr lang="el" sz="2400" b="1" dirty="0">
                <a:solidFill>
                  <a:srgbClr val="274E13"/>
                </a:solidFill>
                <a:latin typeface="Cambria"/>
                <a:ea typeface="Cambria"/>
                <a:cs typeface="Cambria"/>
                <a:sym typeface="Cambria"/>
              </a:rPr>
              <a:t>Laboratory genetic modification </a:t>
            </a:r>
            <a:r>
              <a:rPr lang="en-US" sz="2400" b="1" dirty="0" smtClean="0">
                <a:solidFill>
                  <a:srgbClr val="274E13"/>
                </a:solidFill>
                <a:latin typeface="Cambria"/>
                <a:ea typeface="Cambria"/>
                <a:cs typeface="Cambria"/>
                <a:sym typeface="Cambria"/>
              </a:rPr>
              <a:t>is</a:t>
            </a:r>
            <a:r>
              <a:rPr lang="el" sz="2400" b="1" dirty="0" smtClean="0">
                <a:solidFill>
                  <a:srgbClr val="274E13"/>
                </a:solidFill>
                <a:latin typeface="Cambria"/>
                <a:ea typeface="Cambria"/>
                <a:cs typeface="Cambria"/>
                <a:sym typeface="Cambria"/>
              </a:rPr>
              <a:t> </a:t>
            </a:r>
            <a:r>
              <a:rPr lang="el" sz="2400" b="1" dirty="0">
                <a:solidFill>
                  <a:srgbClr val="274E13"/>
                </a:solidFill>
                <a:latin typeface="Cambria"/>
                <a:ea typeface="Cambria"/>
                <a:cs typeface="Cambria"/>
                <a:sym typeface="Cambria"/>
              </a:rPr>
              <a:t>the first attempt to combine genetic materials that would never naturally match.</a:t>
            </a:r>
            <a:r>
              <a:rPr lang="el" sz="2000" dirty="0">
                <a:solidFill>
                  <a:srgbClr val="000000"/>
                </a:solidFill>
                <a:latin typeface="Cambria"/>
                <a:ea typeface="Cambria"/>
                <a:cs typeface="Cambria"/>
                <a:sym typeface="Cambria"/>
              </a:rPr>
              <a:t>   </a:t>
            </a:r>
            <a:endParaRPr sz="2000" dirty="0">
              <a:solidFill>
                <a:srgbClr val="000000"/>
              </a:solidFill>
              <a:latin typeface="Cambria"/>
              <a:ea typeface="Cambria"/>
              <a:cs typeface="Cambria"/>
              <a:sym typeface="Cambria"/>
            </a:endParaRPr>
          </a:p>
          <a:p>
            <a:pPr marL="0" lvl="0" indent="0" algn="l" rtl="0">
              <a:spcBef>
                <a:spcPts val="0"/>
              </a:spcBef>
              <a:spcAft>
                <a:spcPts val="1600"/>
              </a:spcAft>
              <a:buNone/>
            </a:pPr>
            <a:endParaRPr dirty="0"/>
          </a:p>
        </p:txBody>
      </p:sp>
      <p:pic>
        <p:nvPicPr>
          <p:cNvPr id="116" name="Google Shape;116;p21"/>
          <p:cNvPicPr preferRelativeResize="0"/>
          <p:nvPr/>
        </p:nvPicPr>
        <p:blipFill>
          <a:blip r:embed="rId3">
            <a:alphaModFix/>
          </a:blip>
          <a:stretch>
            <a:fillRect/>
          </a:stretch>
        </p:blipFill>
        <p:spPr>
          <a:xfrm>
            <a:off x="3524250" y="1152475"/>
            <a:ext cx="2095500" cy="20955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solidFill>
                  <a:srgbClr val="38761D"/>
                </a:solidFill>
              </a:rPr>
              <a:t>1</a:t>
            </a:r>
            <a:r>
              <a:rPr lang="en-US" baseline="30000" dirty="0" smtClean="0">
                <a:solidFill>
                  <a:srgbClr val="38761D"/>
                </a:solidFill>
              </a:rPr>
              <a:t>st</a:t>
            </a:r>
            <a:r>
              <a:rPr lang="en-US" dirty="0" smtClean="0">
                <a:solidFill>
                  <a:srgbClr val="38761D"/>
                </a:solidFill>
              </a:rPr>
              <a:t> E</a:t>
            </a:r>
            <a:r>
              <a:rPr lang="el" dirty="0" smtClean="0">
                <a:solidFill>
                  <a:srgbClr val="38761D"/>
                </a:solidFill>
              </a:rPr>
              <a:t>xample</a:t>
            </a:r>
            <a:endParaRPr dirty="0">
              <a:solidFill>
                <a:srgbClr val="38761D"/>
              </a:solidFill>
            </a:endParaRPr>
          </a:p>
        </p:txBody>
      </p:sp>
      <p:sp>
        <p:nvSpPr>
          <p:cNvPr id="122" name="Google Shape;12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23" name="Google Shape;123;p22"/>
          <p:cNvSpPr/>
          <p:nvPr/>
        </p:nvSpPr>
        <p:spPr>
          <a:xfrm>
            <a:off x="435500" y="1235850"/>
            <a:ext cx="8396700" cy="1012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l" sz="1800" b="1" dirty="0"/>
              <a:t>Tomatoes which contain cold-water fish genes</a:t>
            </a:r>
            <a:r>
              <a:rPr lang="el" sz="1800" b="1" dirty="0" smtClean="0"/>
              <a:t>.</a:t>
            </a:r>
            <a:r>
              <a:rPr lang="en-US" sz="1800" b="1" dirty="0" smtClean="0"/>
              <a:t> </a:t>
            </a:r>
            <a:r>
              <a:rPr lang="el" sz="1800" b="1" dirty="0" smtClean="0"/>
              <a:t>These </a:t>
            </a:r>
            <a:r>
              <a:rPr lang="el" sz="1800" b="1" dirty="0"/>
              <a:t>genes make tomatoes more resistant to low </a:t>
            </a:r>
            <a:r>
              <a:rPr lang="el" sz="1800" b="1" dirty="0" smtClean="0"/>
              <a:t>temp</a:t>
            </a:r>
            <a:r>
              <a:rPr lang="en-US" sz="1800" b="1" dirty="0" smtClean="0"/>
              <a:t>e</a:t>
            </a:r>
            <a:r>
              <a:rPr lang="el" sz="1800" b="1" dirty="0" smtClean="0"/>
              <a:t>ratures</a:t>
            </a:r>
            <a:r>
              <a:rPr lang="el" sz="1800" b="1" dirty="0"/>
              <a:t>. </a:t>
            </a:r>
            <a:endParaRPr dirty="0"/>
          </a:p>
        </p:txBody>
      </p:sp>
      <p:pic>
        <p:nvPicPr>
          <p:cNvPr id="124" name="Google Shape;124;p22"/>
          <p:cNvPicPr preferRelativeResize="0"/>
          <p:nvPr/>
        </p:nvPicPr>
        <p:blipFill>
          <a:blip r:embed="rId3">
            <a:alphaModFix/>
          </a:blip>
          <a:stretch>
            <a:fillRect/>
          </a:stretch>
        </p:blipFill>
        <p:spPr>
          <a:xfrm>
            <a:off x="6461775" y="2466175"/>
            <a:ext cx="2187952" cy="1861775"/>
          </a:xfrm>
          <a:prstGeom prst="rect">
            <a:avLst/>
          </a:prstGeom>
          <a:noFill/>
          <a:ln>
            <a:noFill/>
          </a:ln>
        </p:spPr>
      </p:pic>
      <p:pic>
        <p:nvPicPr>
          <p:cNvPr id="125" name="Google Shape;125;p22"/>
          <p:cNvPicPr preferRelativeResize="0"/>
          <p:nvPr/>
        </p:nvPicPr>
        <p:blipFill>
          <a:blip r:embed="rId4">
            <a:alphaModFix/>
          </a:blip>
          <a:stretch>
            <a:fillRect/>
          </a:stretch>
        </p:blipFill>
        <p:spPr>
          <a:xfrm>
            <a:off x="506125" y="2466175"/>
            <a:ext cx="1923625" cy="1861776"/>
          </a:xfrm>
          <a:prstGeom prst="rect">
            <a:avLst/>
          </a:prstGeom>
          <a:noFill/>
          <a:ln>
            <a:noFill/>
          </a:ln>
        </p:spPr>
      </p:pic>
      <p:sp>
        <p:nvSpPr>
          <p:cNvPr id="126" name="Google Shape;126;p22"/>
          <p:cNvSpPr/>
          <p:nvPr/>
        </p:nvSpPr>
        <p:spPr>
          <a:xfrm>
            <a:off x="2648250" y="2973313"/>
            <a:ext cx="506100" cy="8475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22"/>
          <p:cNvPicPr preferRelativeResize="0"/>
          <p:nvPr/>
        </p:nvPicPr>
        <p:blipFill>
          <a:blip r:embed="rId5">
            <a:alphaModFix/>
          </a:blip>
          <a:stretch>
            <a:fillRect/>
          </a:stretch>
        </p:blipFill>
        <p:spPr>
          <a:xfrm>
            <a:off x="3375900" y="2466175"/>
            <a:ext cx="1861775" cy="1861775"/>
          </a:xfrm>
          <a:prstGeom prst="rect">
            <a:avLst/>
          </a:prstGeom>
          <a:noFill/>
          <a:ln>
            <a:noFill/>
          </a:ln>
        </p:spPr>
      </p:pic>
      <p:sp>
        <p:nvSpPr>
          <p:cNvPr id="128" name="Google Shape;128;p22"/>
          <p:cNvSpPr/>
          <p:nvPr/>
        </p:nvSpPr>
        <p:spPr>
          <a:xfrm>
            <a:off x="5484925" y="3149875"/>
            <a:ext cx="729600" cy="4944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solidFill>
                  <a:srgbClr val="38761D"/>
                </a:solidFill>
              </a:rPr>
              <a:t>2</a:t>
            </a:r>
            <a:r>
              <a:rPr lang="en-US" baseline="30000" dirty="0" smtClean="0">
                <a:solidFill>
                  <a:srgbClr val="38761D"/>
                </a:solidFill>
              </a:rPr>
              <a:t>nd</a:t>
            </a:r>
            <a:r>
              <a:rPr lang="en-US" dirty="0" smtClean="0">
                <a:solidFill>
                  <a:srgbClr val="38761D"/>
                </a:solidFill>
              </a:rPr>
              <a:t> </a:t>
            </a:r>
            <a:r>
              <a:rPr lang="el" dirty="0" smtClean="0">
                <a:solidFill>
                  <a:srgbClr val="38761D"/>
                </a:solidFill>
              </a:rPr>
              <a:t>Example</a:t>
            </a:r>
            <a:endParaRPr dirty="0">
              <a:solidFill>
                <a:srgbClr val="38761D"/>
              </a:solidFill>
            </a:endParaRPr>
          </a:p>
        </p:txBody>
      </p:sp>
      <p:sp>
        <p:nvSpPr>
          <p:cNvPr id="134" name="Google Shape;13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35" name="Google Shape;135;p23"/>
          <p:cNvSpPr/>
          <p:nvPr/>
        </p:nvSpPr>
        <p:spPr>
          <a:xfrm>
            <a:off x="452550" y="1152475"/>
            <a:ext cx="8238900" cy="12300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0"/>
              </a:spcBef>
              <a:spcAft>
                <a:spcPts val="1600"/>
              </a:spcAft>
              <a:buNone/>
            </a:pPr>
            <a:r>
              <a:rPr lang="el" sz="1800" b="1" dirty="0"/>
              <a:t>Potatoes which contain </a:t>
            </a:r>
            <a:r>
              <a:rPr lang="el" sz="1800" b="1" dirty="0" smtClean="0"/>
              <a:t>scorpion</a:t>
            </a:r>
            <a:r>
              <a:rPr lang="en-US" sz="1800" b="1" dirty="0" smtClean="0"/>
              <a:t> </a:t>
            </a:r>
            <a:r>
              <a:rPr lang="el" sz="1800" b="1" dirty="0" smtClean="0"/>
              <a:t>genes.</a:t>
            </a:r>
            <a:r>
              <a:rPr lang="en-US" sz="1800" b="1" dirty="0" smtClean="0"/>
              <a:t> </a:t>
            </a:r>
            <a:r>
              <a:rPr lang="el" sz="1800" b="1" dirty="0" smtClean="0"/>
              <a:t>These </a:t>
            </a:r>
            <a:r>
              <a:rPr lang="el" sz="1800" b="1" dirty="0"/>
              <a:t>genes cause the production of the scorpion poison. Potatoes become resistant to insects.</a:t>
            </a:r>
            <a:r>
              <a:rPr lang="el" sz="1800" b="1" dirty="0">
                <a:highlight>
                  <a:srgbClr val="F1F0F0"/>
                </a:highlight>
              </a:rPr>
              <a:t> </a:t>
            </a:r>
            <a:endParaRPr dirty="0"/>
          </a:p>
        </p:txBody>
      </p:sp>
      <p:pic>
        <p:nvPicPr>
          <p:cNvPr id="136" name="Google Shape;136;p23"/>
          <p:cNvPicPr preferRelativeResize="0"/>
          <p:nvPr/>
        </p:nvPicPr>
        <p:blipFill>
          <a:blip r:embed="rId3">
            <a:alphaModFix/>
          </a:blip>
          <a:stretch>
            <a:fillRect/>
          </a:stretch>
        </p:blipFill>
        <p:spPr>
          <a:xfrm>
            <a:off x="363488" y="2654325"/>
            <a:ext cx="2390775" cy="1914525"/>
          </a:xfrm>
          <a:prstGeom prst="rect">
            <a:avLst/>
          </a:prstGeom>
          <a:noFill/>
          <a:ln>
            <a:noFill/>
          </a:ln>
        </p:spPr>
      </p:pic>
      <p:sp>
        <p:nvSpPr>
          <p:cNvPr id="137" name="Google Shape;137;p23"/>
          <p:cNvSpPr/>
          <p:nvPr/>
        </p:nvSpPr>
        <p:spPr>
          <a:xfrm>
            <a:off x="2930750" y="3234950"/>
            <a:ext cx="506100" cy="8475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23"/>
          <p:cNvPicPr preferRelativeResize="0"/>
          <p:nvPr/>
        </p:nvPicPr>
        <p:blipFill>
          <a:blip r:embed="rId4">
            <a:alphaModFix/>
          </a:blip>
          <a:stretch>
            <a:fillRect/>
          </a:stretch>
        </p:blipFill>
        <p:spPr>
          <a:xfrm>
            <a:off x="3465588" y="2605638"/>
            <a:ext cx="2212826" cy="2011900"/>
          </a:xfrm>
          <a:prstGeom prst="rect">
            <a:avLst/>
          </a:prstGeom>
          <a:noFill/>
          <a:ln>
            <a:noFill/>
          </a:ln>
        </p:spPr>
      </p:pic>
      <p:sp>
        <p:nvSpPr>
          <p:cNvPr id="139" name="Google Shape;139;p23"/>
          <p:cNvSpPr/>
          <p:nvPr/>
        </p:nvSpPr>
        <p:spPr>
          <a:xfrm>
            <a:off x="5707175" y="3411500"/>
            <a:ext cx="729600" cy="4944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23"/>
          <p:cNvPicPr preferRelativeResize="0"/>
          <p:nvPr/>
        </p:nvPicPr>
        <p:blipFill>
          <a:blip r:embed="rId5">
            <a:alphaModFix/>
          </a:blip>
          <a:stretch>
            <a:fillRect/>
          </a:stretch>
        </p:blipFill>
        <p:spPr>
          <a:xfrm>
            <a:off x="6465525" y="2615700"/>
            <a:ext cx="2366775" cy="191452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solidFill>
                  <a:srgbClr val="38761D"/>
                </a:solidFill>
              </a:rPr>
              <a:t>3</a:t>
            </a:r>
            <a:r>
              <a:rPr lang="en-US" baseline="30000" dirty="0" smtClean="0">
                <a:solidFill>
                  <a:srgbClr val="38761D"/>
                </a:solidFill>
              </a:rPr>
              <a:t>rd</a:t>
            </a:r>
            <a:r>
              <a:rPr lang="en-US" dirty="0" smtClean="0">
                <a:solidFill>
                  <a:srgbClr val="38761D"/>
                </a:solidFill>
              </a:rPr>
              <a:t> </a:t>
            </a:r>
            <a:r>
              <a:rPr lang="el" dirty="0" smtClean="0">
                <a:solidFill>
                  <a:srgbClr val="38761D"/>
                </a:solidFill>
              </a:rPr>
              <a:t>Example</a:t>
            </a:r>
            <a:endParaRPr dirty="0">
              <a:solidFill>
                <a:srgbClr val="38761D"/>
              </a:solidFill>
            </a:endParaRPr>
          </a:p>
        </p:txBody>
      </p:sp>
      <p:sp>
        <p:nvSpPr>
          <p:cNvPr id="146" name="Google Shape;14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47" name="Google Shape;147;p24"/>
          <p:cNvSpPr/>
          <p:nvPr/>
        </p:nvSpPr>
        <p:spPr>
          <a:xfrm>
            <a:off x="411950" y="976275"/>
            <a:ext cx="8274300" cy="18840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l" sz="1800" b="1" dirty="0" smtClean="0"/>
              <a:t>Chicken</a:t>
            </a:r>
            <a:r>
              <a:rPr lang="en-US" sz="1800" b="1" dirty="0" smtClean="0"/>
              <a:t>s</a:t>
            </a:r>
            <a:r>
              <a:rPr lang="el" sz="1800" b="1" dirty="0" smtClean="0"/>
              <a:t> </a:t>
            </a:r>
            <a:r>
              <a:rPr lang="el" sz="1800" b="1" dirty="0"/>
              <a:t>which contain </a:t>
            </a:r>
            <a:r>
              <a:rPr lang="el" sz="1800" b="1" dirty="0" smtClean="0"/>
              <a:t>beef</a:t>
            </a:r>
            <a:r>
              <a:rPr lang="en-US" sz="1800" b="1" dirty="0" smtClean="0"/>
              <a:t> </a:t>
            </a:r>
            <a:r>
              <a:rPr lang="el" sz="1800" b="1" dirty="0" smtClean="0"/>
              <a:t>genes</a:t>
            </a:r>
            <a:r>
              <a:rPr lang="el" sz="1800" b="1" dirty="0"/>
              <a:t>.</a:t>
            </a:r>
            <a:endParaRPr sz="1800" b="1" dirty="0"/>
          </a:p>
          <a:p>
            <a:pPr marL="457200" lvl="0" indent="-342900" algn="just" rtl="0">
              <a:lnSpc>
                <a:spcPct val="115000"/>
              </a:lnSpc>
              <a:spcBef>
                <a:spcPts val="1600"/>
              </a:spcBef>
              <a:spcAft>
                <a:spcPts val="0"/>
              </a:spcAft>
              <a:buSzPts val="1800"/>
              <a:buAutoNum type="arabicPeriod"/>
            </a:pPr>
            <a:r>
              <a:rPr lang="el" sz="1800" b="1" dirty="0"/>
              <a:t>These genes cause the production of beefs’ augmentative </a:t>
            </a:r>
            <a:r>
              <a:rPr lang="el" sz="1800" b="1" dirty="0" smtClean="0"/>
              <a:t>hormon</a:t>
            </a:r>
            <a:r>
              <a:rPr lang="en-US" sz="1800" b="1" dirty="0" smtClean="0"/>
              <a:t>e</a:t>
            </a:r>
            <a:r>
              <a:rPr lang="el" sz="1800" b="1" dirty="0" smtClean="0"/>
              <a:t>s</a:t>
            </a:r>
            <a:r>
              <a:rPr lang="el" sz="1800" b="1" dirty="0"/>
              <a:t>. </a:t>
            </a:r>
            <a:endParaRPr sz="1800" b="1" dirty="0"/>
          </a:p>
          <a:p>
            <a:pPr marL="457200" lvl="0" indent="-342900" algn="just" rtl="0">
              <a:lnSpc>
                <a:spcPct val="115000"/>
              </a:lnSpc>
              <a:spcBef>
                <a:spcPts val="0"/>
              </a:spcBef>
              <a:spcAft>
                <a:spcPts val="0"/>
              </a:spcAft>
              <a:buSzPts val="1800"/>
              <a:buAutoNum type="arabicPeriod"/>
            </a:pPr>
            <a:r>
              <a:rPr lang="el" sz="1800" b="1" dirty="0"/>
              <a:t>The chicken becomes </a:t>
            </a:r>
            <a:r>
              <a:rPr lang="el" sz="1800" b="1" dirty="0" smtClean="0"/>
              <a:t>bigger</a:t>
            </a:r>
            <a:r>
              <a:rPr lang="en-US" sz="1800" b="1" dirty="0" smtClean="0"/>
              <a:t> </a:t>
            </a:r>
            <a:r>
              <a:rPr lang="el" sz="1800" b="1" dirty="0" smtClean="0"/>
              <a:t>than </a:t>
            </a:r>
            <a:r>
              <a:rPr lang="el" sz="1800" b="1" dirty="0"/>
              <a:t>a normal </a:t>
            </a:r>
            <a:r>
              <a:rPr lang="el" sz="1800" b="1" dirty="0" smtClean="0"/>
              <a:t>one</a:t>
            </a:r>
            <a:r>
              <a:rPr lang="en-US" sz="1800" b="1" dirty="0" smtClean="0"/>
              <a:t> </a:t>
            </a:r>
            <a:r>
              <a:rPr lang="el" sz="1800" b="1" dirty="0" smtClean="0"/>
              <a:t>and </a:t>
            </a:r>
            <a:r>
              <a:rPr lang="el" sz="1800" b="1" dirty="0"/>
              <a:t>contains less </a:t>
            </a:r>
            <a:r>
              <a:rPr lang="el" sz="1800" b="1" dirty="0" smtClean="0"/>
              <a:t>fat</a:t>
            </a:r>
            <a:r>
              <a:rPr lang="en-US" sz="1800" b="1" dirty="0" smtClean="0"/>
              <a:t>.</a:t>
            </a:r>
            <a:endParaRPr sz="1800" dirty="0"/>
          </a:p>
        </p:txBody>
      </p:sp>
      <p:pic>
        <p:nvPicPr>
          <p:cNvPr id="148" name="Google Shape;148;p24"/>
          <p:cNvPicPr preferRelativeResize="0"/>
          <p:nvPr/>
        </p:nvPicPr>
        <p:blipFill>
          <a:blip r:embed="rId3">
            <a:alphaModFix/>
          </a:blip>
          <a:stretch>
            <a:fillRect/>
          </a:stretch>
        </p:blipFill>
        <p:spPr>
          <a:xfrm>
            <a:off x="6393088" y="2943675"/>
            <a:ext cx="2219325" cy="2057400"/>
          </a:xfrm>
          <a:prstGeom prst="rect">
            <a:avLst/>
          </a:prstGeom>
          <a:noFill/>
          <a:ln>
            <a:noFill/>
          </a:ln>
        </p:spPr>
      </p:pic>
      <p:pic>
        <p:nvPicPr>
          <p:cNvPr id="149" name="Google Shape;149;p24"/>
          <p:cNvPicPr preferRelativeResize="0"/>
          <p:nvPr/>
        </p:nvPicPr>
        <p:blipFill>
          <a:blip r:embed="rId4">
            <a:alphaModFix/>
          </a:blip>
          <a:stretch>
            <a:fillRect/>
          </a:stretch>
        </p:blipFill>
        <p:spPr>
          <a:xfrm>
            <a:off x="482024" y="3019875"/>
            <a:ext cx="2219325" cy="1905000"/>
          </a:xfrm>
          <a:prstGeom prst="rect">
            <a:avLst/>
          </a:prstGeom>
          <a:noFill/>
          <a:ln>
            <a:noFill/>
          </a:ln>
        </p:spPr>
      </p:pic>
      <p:sp>
        <p:nvSpPr>
          <p:cNvPr id="150" name="Google Shape;150;p24"/>
          <p:cNvSpPr/>
          <p:nvPr/>
        </p:nvSpPr>
        <p:spPr>
          <a:xfrm>
            <a:off x="2754175" y="3548613"/>
            <a:ext cx="506100" cy="8475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24"/>
          <p:cNvPicPr preferRelativeResize="0"/>
          <p:nvPr/>
        </p:nvPicPr>
        <p:blipFill>
          <a:blip r:embed="rId5">
            <a:alphaModFix/>
          </a:blip>
          <a:stretch>
            <a:fillRect/>
          </a:stretch>
        </p:blipFill>
        <p:spPr>
          <a:xfrm>
            <a:off x="3313100" y="3019875"/>
            <a:ext cx="2089350" cy="1883975"/>
          </a:xfrm>
          <a:prstGeom prst="rect">
            <a:avLst/>
          </a:prstGeom>
          <a:noFill/>
          <a:ln>
            <a:noFill/>
          </a:ln>
        </p:spPr>
      </p:pic>
      <p:sp>
        <p:nvSpPr>
          <p:cNvPr id="152" name="Google Shape;152;p24"/>
          <p:cNvSpPr/>
          <p:nvPr/>
        </p:nvSpPr>
        <p:spPr>
          <a:xfrm>
            <a:off x="5532975" y="3725175"/>
            <a:ext cx="729600" cy="4944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indent="-381000" algn="just">
              <a:buClr>
                <a:srgbClr val="274E13"/>
              </a:buClr>
              <a:buSzPts val="2400"/>
              <a:buChar char="❏"/>
            </a:pPr>
            <a:r>
              <a:rPr lang="el" sz="2400" dirty="0">
                <a:solidFill>
                  <a:srgbClr val="274E13"/>
                </a:solidFill>
              </a:rPr>
              <a:t>It’s important to know that science is still </a:t>
            </a:r>
            <a:r>
              <a:rPr lang="el" sz="2400" dirty="0" smtClean="0">
                <a:solidFill>
                  <a:srgbClr val="274E13"/>
                </a:solidFill>
              </a:rPr>
              <a:t>studying</a:t>
            </a:r>
            <a:r>
              <a:rPr lang="en-US" sz="2400" dirty="0" smtClean="0">
                <a:solidFill>
                  <a:srgbClr val="274E13"/>
                </a:solidFill>
              </a:rPr>
              <a:t> </a:t>
            </a:r>
            <a:r>
              <a:rPr lang="el" sz="2400" dirty="0" smtClean="0">
                <a:solidFill>
                  <a:srgbClr val="274E13"/>
                </a:solidFill>
              </a:rPr>
              <a:t>the</a:t>
            </a:r>
            <a:r>
              <a:rPr lang="en-US" sz="2400" dirty="0" smtClean="0">
                <a:solidFill>
                  <a:srgbClr val="274E13"/>
                </a:solidFill>
              </a:rPr>
              <a:t> effects of </a:t>
            </a:r>
            <a:r>
              <a:rPr lang="el" sz="2400" dirty="0" smtClean="0">
                <a:solidFill>
                  <a:srgbClr val="274E13"/>
                </a:solidFill>
              </a:rPr>
              <a:t>GMO</a:t>
            </a:r>
            <a:r>
              <a:rPr lang="en-US" sz="2400" dirty="0" smtClean="0">
                <a:solidFill>
                  <a:srgbClr val="274E13"/>
                </a:solidFill>
              </a:rPr>
              <a:t> on</a:t>
            </a:r>
            <a:r>
              <a:rPr lang="el" sz="2400" dirty="0" smtClean="0">
                <a:solidFill>
                  <a:srgbClr val="274E13"/>
                </a:solidFill>
              </a:rPr>
              <a:t> </a:t>
            </a:r>
            <a:r>
              <a:rPr lang="el" sz="2400" dirty="0">
                <a:solidFill>
                  <a:srgbClr val="274E13"/>
                </a:solidFill>
              </a:rPr>
              <a:t>our health. </a:t>
            </a:r>
            <a:endParaRPr sz="2400" dirty="0">
              <a:solidFill>
                <a:srgbClr val="274E13"/>
              </a:solidFill>
            </a:endParaRPr>
          </a:p>
          <a:p>
            <a:pPr marL="457200" lvl="0" indent="-381000" rtl="0">
              <a:spcBef>
                <a:spcPts val="0"/>
              </a:spcBef>
              <a:spcAft>
                <a:spcPts val="0"/>
              </a:spcAft>
              <a:buClr>
                <a:srgbClr val="274E13"/>
              </a:buClr>
              <a:buSzPts val="2400"/>
              <a:buChar char="❏"/>
            </a:pPr>
            <a:r>
              <a:rPr lang="el" sz="2400" dirty="0">
                <a:solidFill>
                  <a:srgbClr val="274E13"/>
                </a:solidFill>
              </a:rPr>
              <a:t>There </a:t>
            </a:r>
            <a:r>
              <a:rPr lang="en-US" sz="2400" dirty="0" smtClean="0">
                <a:solidFill>
                  <a:srgbClr val="274E13"/>
                </a:solidFill>
              </a:rPr>
              <a:t>isn’t </a:t>
            </a:r>
            <a:r>
              <a:rPr lang="el" sz="2400" dirty="0" smtClean="0">
                <a:solidFill>
                  <a:srgbClr val="274E13"/>
                </a:solidFill>
              </a:rPr>
              <a:t>enough </a:t>
            </a:r>
            <a:r>
              <a:rPr lang="en-US" sz="2400" dirty="0" smtClean="0">
                <a:solidFill>
                  <a:srgbClr val="274E13"/>
                </a:solidFill>
              </a:rPr>
              <a:t>evidence</a:t>
            </a:r>
            <a:r>
              <a:rPr lang="el" sz="2400" dirty="0" smtClean="0">
                <a:solidFill>
                  <a:srgbClr val="274E13"/>
                </a:solidFill>
              </a:rPr>
              <a:t> </a:t>
            </a:r>
            <a:r>
              <a:rPr lang="el" sz="2400" dirty="0">
                <a:solidFill>
                  <a:srgbClr val="274E13"/>
                </a:solidFill>
              </a:rPr>
              <a:t>to prove that GMOs can worsen our health.</a:t>
            </a:r>
            <a:r>
              <a:rPr lang="el" dirty="0"/>
              <a:t/>
            </a:r>
            <a:br>
              <a:rPr lang="el" dirty="0"/>
            </a:br>
            <a:endParaRPr dirty="0"/>
          </a:p>
          <a:p>
            <a:pPr marL="0" lvl="0" indent="0" algn="l" rtl="0">
              <a:spcBef>
                <a:spcPts val="1600"/>
              </a:spcBef>
              <a:spcAft>
                <a:spcPts val="1600"/>
              </a:spcAft>
              <a:buNone/>
            </a:pPr>
            <a:endParaRPr dirty="0"/>
          </a:p>
        </p:txBody>
      </p:sp>
      <p:pic>
        <p:nvPicPr>
          <p:cNvPr id="159" name="Google Shape;159;p25"/>
          <p:cNvPicPr preferRelativeResize="0"/>
          <p:nvPr/>
        </p:nvPicPr>
        <p:blipFill>
          <a:blip r:embed="rId3">
            <a:alphaModFix/>
          </a:blip>
          <a:stretch>
            <a:fillRect/>
          </a:stretch>
        </p:blipFill>
        <p:spPr>
          <a:xfrm>
            <a:off x="5145650" y="2571750"/>
            <a:ext cx="3417075" cy="189837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ÎÏÎ¿ÏÎ­Î»ÎµÏÎ¼Î± ÎµÎ¹ÎºÏÎ½Î±Ï Î³Î¹Î± thank you gif"/>
          <p:cNvPicPr>
            <a:picLocks noChangeAspect="1" noChangeArrowheads="1" noCrop="1"/>
          </p:cNvPicPr>
          <p:nvPr/>
        </p:nvPicPr>
        <p:blipFill>
          <a:blip r:embed="rId2" cstate="print">
            <a:clrChange>
              <a:clrFrom>
                <a:srgbClr val="FEFEFE"/>
              </a:clrFrom>
              <a:clrTo>
                <a:srgbClr val="FEFEFE">
                  <a:alpha val="0"/>
                </a:srgbClr>
              </a:clrTo>
            </a:clrChange>
          </a:blip>
          <a:srcRect/>
          <a:stretch>
            <a:fillRect/>
          </a:stretch>
        </p:blipFill>
        <p:spPr bwMode="auto">
          <a:xfrm>
            <a:off x="1949984" y="507126"/>
            <a:ext cx="5255047" cy="40965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school logoedited.jpg"/>
          <p:cNvPicPr>
            <a:picLocks noChangeAspect="1"/>
          </p:cNvPicPr>
          <p:nvPr/>
        </p:nvPicPr>
        <p:blipFill>
          <a:blip r:embed="rId2"/>
          <a:stretch>
            <a:fillRect/>
          </a:stretch>
        </p:blipFill>
        <p:spPr>
          <a:xfrm>
            <a:off x="6496050" y="0"/>
            <a:ext cx="2647950" cy="1076325"/>
          </a:xfrm>
          <a:prstGeom prst="rect">
            <a:avLst/>
          </a:prstGeom>
        </p:spPr>
      </p:pic>
      <p:sp>
        <p:nvSpPr>
          <p:cNvPr id="11" name="10 - TextBox"/>
          <p:cNvSpPr txBox="1"/>
          <p:nvPr/>
        </p:nvSpPr>
        <p:spPr>
          <a:xfrm>
            <a:off x="1983037" y="4351663"/>
            <a:ext cx="5221995" cy="954107"/>
          </a:xfrm>
          <a:prstGeom prst="rect">
            <a:avLst/>
          </a:prstGeom>
          <a:noFill/>
        </p:spPr>
        <p:txBody>
          <a:bodyPr wrap="square" rtlCol="0">
            <a:spAutoFit/>
          </a:bodyPr>
          <a:lstStyle/>
          <a:p>
            <a:pPr algn="ctr"/>
            <a:r>
              <a:rPr lang="en-GB" b="1" dirty="0" smtClean="0"/>
              <a:t>S(t)</a:t>
            </a:r>
            <a:r>
              <a:rPr lang="en-GB" b="1" dirty="0" err="1" smtClean="0"/>
              <a:t>imulating</a:t>
            </a:r>
            <a:r>
              <a:rPr lang="en-GB" b="1" dirty="0" smtClean="0"/>
              <a:t> European Identity</a:t>
            </a:r>
            <a:br>
              <a:rPr lang="en-GB" b="1" dirty="0" smtClean="0"/>
            </a:br>
            <a:r>
              <a:rPr lang="en-GB" b="1" dirty="0" smtClean="0"/>
              <a:t>3</a:t>
            </a:r>
            <a:r>
              <a:rPr lang="en-GB" b="1" baseline="30000" dirty="0" smtClean="0"/>
              <a:t>rd</a:t>
            </a:r>
            <a:r>
              <a:rPr lang="en-GB" b="1" dirty="0" smtClean="0"/>
              <a:t> Transnational Meeting 29/10/2018 – 02/11/2018, </a:t>
            </a:r>
            <a:r>
              <a:rPr lang="en-GB" b="1" dirty="0" err="1" smtClean="0"/>
              <a:t>Nummela</a:t>
            </a:r>
            <a:r>
              <a:rPr lang="en-GB" b="1" dirty="0" smtClean="0"/>
              <a:t>, Finland</a:t>
            </a:r>
          </a:p>
          <a:p>
            <a:endParaRPr lang="el-GR" dirty="0"/>
          </a:p>
        </p:txBody>
      </p:sp>
      <p:pic>
        <p:nvPicPr>
          <p:cNvPr id="13" name="12 - Εικόνα" descr="Erasmus+_Transparent.png"/>
          <p:cNvPicPr>
            <a:picLocks noChangeAspect="1"/>
          </p:cNvPicPr>
          <p:nvPr/>
        </p:nvPicPr>
        <p:blipFill>
          <a:blip r:embed="rId3"/>
          <a:stretch>
            <a:fillRect/>
          </a:stretch>
        </p:blipFill>
        <p:spPr>
          <a:xfrm>
            <a:off x="0" y="0"/>
            <a:ext cx="3844068" cy="1122712"/>
          </a:xfrm>
          <a:prstGeom prst="rect">
            <a:avLst/>
          </a:prstGeom>
        </p:spPr>
      </p:pic>
      <p:pic>
        <p:nvPicPr>
          <p:cNvPr id="15" name="14 - Εικόνα" descr="Project Logo_Transparent.png"/>
          <p:cNvPicPr>
            <a:picLocks noChangeAspect="1"/>
          </p:cNvPicPr>
          <p:nvPr/>
        </p:nvPicPr>
        <p:blipFill>
          <a:blip r:embed="rId4"/>
          <a:stretch>
            <a:fillRect/>
          </a:stretch>
        </p:blipFill>
        <p:spPr>
          <a:xfrm>
            <a:off x="2941503" y="1024569"/>
            <a:ext cx="3320898" cy="332089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350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smtClean="0">
                <a:solidFill>
                  <a:srgbClr val="38761D"/>
                </a:solidFill>
              </a:rPr>
              <a:t>R</a:t>
            </a:r>
            <a:r>
              <a:rPr lang="el" sz="3000" b="1" dirty="0" smtClean="0">
                <a:solidFill>
                  <a:srgbClr val="38761D"/>
                </a:solidFill>
              </a:rPr>
              <a:t>eferences</a:t>
            </a:r>
            <a:endParaRPr sz="3000" b="1" dirty="0">
              <a:solidFill>
                <a:srgbClr val="38761D"/>
              </a:solidFill>
            </a:endParaRPr>
          </a:p>
        </p:txBody>
      </p:sp>
      <p:sp>
        <p:nvSpPr>
          <p:cNvPr id="165" name="Google Shape;165;p26"/>
          <p:cNvSpPr txBox="1">
            <a:spLocks noGrp="1"/>
          </p:cNvSpPr>
          <p:nvPr>
            <p:ph type="body" idx="1"/>
          </p:nvPr>
        </p:nvSpPr>
        <p:spPr>
          <a:xfrm>
            <a:off x="311700" y="7563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95959"/>
              </a:buClr>
              <a:buSzPts val="1800"/>
              <a:buFont typeface="Arial"/>
              <a:buNone/>
            </a:pPr>
            <a:r>
              <a:rPr lang="el" sz="1400" u="sng">
                <a:solidFill>
                  <a:srgbClr val="0097A7"/>
                </a:solidFill>
                <a:hlinkClick r:id="rId3"/>
              </a:rPr>
              <a:t>http://www.scidev.net/global/gm/news/gm-potato-uses-frog-gene-to-resist-pathogens.html</a:t>
            </a:r>
            <a:endParaRPr sz="1400">
              <a:solidFill>
                <a:srgbClr val="595959"/>
              </a:solidFill>
            </a:endParaRPr>
          </a:p>
          <a:p>
            <a:pPr marL="0" lvl="0" indent="0" algn="l" rtl="0">
              <a:spcBef>
                <a:spcPts val="1600"/>
              </a:spcBef>
              <a:spcAft>
                <a:spcPts val="0"/>
              </a:spcAft>
              <a:buClr>
                <a:srgbClr val="595959"/>
              </a:buClr>
              <a:buSzPts val="1800"/>
              <a:buFont typeface="Arial"/>
              <a:buNone/>
            </a:pPr>
            <a:r>
              <a:rPr lang="el" sz="1400" u="sng">
                <a:solidFill>
                  <a:srgbClr val="0097A7"/>
                </a:solidFill>
                <a:hlinkClick r:id="rId4"/>
              </a:rPr>
              <a:t>https://www.food.gov.uk/business-industry/exports</a:t>
            </a:r>
            <a:endParaRPr sz="1400">
              <a:solidFill>
                <a:srgbClr val="595959"/>
              </a:solidFill>
            </a:endParaRPr>
          </a:p>
          <a:p>
            <a:pPr marL="0" lvl="0" indent="0" algn="l" rtl="0">
              <a:spcBef>
                <a:spcPts val="1600"/>
              </a:spcBef>
              <a:spcAft>
                <a:spcPts val="0"/>
              </a:spcAft>
              <a:buClr>
                <a:srgbClr val="595959"/>
              </a:buClr>
              <a:buSzPts val="1800"/>
              <a:buFont typeface="Arial"/>
              <a:buNone/>
            </a:pPr>
            <a:r>
              <a:rPr lang="el" sz="1400" u="sng">
                <a:solidFill>
                  <a:srgbClr val="0097A7"/>
                </a:solidFill>
                <a:hlinkClick r:id="rId5"/>
              </a:rPr>
              <a:t>https://www.food.gov.uk/business-industry/imports</a:t>
            </a:r>
            <a:endParaRPr sz="1400">
              <a:solidFill>
                <a:srgbClr val="595959"/>
              </a:solidFill>
            </a:endParaRPr>
          </a:p>
          <a:p>
            <a:pPr marL="0" lvl="0" indent="0" algn="l" rtl="0">
              <a:spcBef>
                <a:spcPts val="1600"/>
              </a:spcBef>
              <a:spcAft>
                <a:spcPts val="0"/>
              </a:spcAft>
              <a:buClr>
                <a:srgbClr val="595959"/>
              </a:buClr>
              <a:buSzPts val="1800"/>
              <a:buFont typeface="Arial"/>
              <a:buNone/>
            </a:pPr>
            <a:r>
              <a:rPr lang="el" sz="1400" u="sng">
                <a:solidFill>
                  <a:srgbClr val="0097A7"/>
                </a:solidFill>
                <a:hlinkClick r:id="rId5"/>
              </a:rPr>
              <a:t>https://www.food.gov.uk/business-industry/imports</a:t>
            </a:r>
            <a:endParaRPr sz="1400">
              <a:solidFill>
                <a:srgbClr val="595959"/>
              </a:solidFill>
            </a:endParaRPr>
          </a:p>
          <a:p>
            <a:pPr marL="0" lvl="0" indent="0" algn="l" rtl="0">
              <a:spcBef>
                <a:spcPts val="1600"/>
              </a:spcBef>
              <a:spcAft>
                <a:spcPts val="0"/>
              </a:spcAft>
              <a:buClr>
                <a:srgbClr val="595959"/>
              </a:buClr>
              <a:buSzPts val="1800"/>
              <a:buFont typeface="Arial"/>
              <a:buNone/>
            </a:pPr>
            <a:r>
              <a:rPr lang="el" sz="1400" u="sng">
                <a:solidFill>
                  <a:srgbClr val="0097A7"/>
                </a:solidFill>
                <a:hlinkClick r:id="rId6"/>
              </a:rPr>
              <a:t>http://www.hawaiiseed.org/about-gmos/antibiotic-resistance/</a:t>
            </a:r>
            <a:endParaRPr sz="1400">
              <a:solidFill>
                <a:srgbClr val="595959"/>
              </a:solidFill>
            </a:endParaRPr>
          </a:p>
          <a:p>
            <a:pPr marL="0" lvl="0" indent="0" algn="l" rtl="0">
              <a:spcBef>
                <a:spcPts val="1600"/>
              </a:spcBef>
              <a:spcAft>
                <a:spcPts val="0"/>
              </a:spcAft>
              <a:buClr>
                <a:srgbClr val="595959"/>
              </a:buClr>
              <a:buSzPts val="1800"/>
              <a:buFont typeface="Arial"/>
              <a:buNone/>
            </a:pPr>
            <a:r>
              <a:rPr lang="el" sz="1400" u="sng">
                <a:solidFill>
                  <a:srgbClr val="0097A7"/>
                </a:solidFill>
                <a:hlinkClick r:id="rId7"/>
              </a:rPr>
              <a:t>https://www.organicconsumers.org/old_articles/ge/allergies111603.php</a:t>
            </a:r>
            <a:endParaRPr sz="1400">
              <a:solidFill>
                <a:srgbClr val="595959"/>
              </a:solidFill>
            </a:endParaRPr>
          </a:p>
          <a:p>
            <a:pPr marL="0" lvl="0" indent="0" algn="l" rtl="0">
              <a:spcBef>
                <a:spcPts val="1600"/>
              </a:spcBef>
              <a:spcAft>
                <a:spcPts val="0"/>
              </a:spcAft>
              <a:buClr>
                <a:srgbClr val="595959"/>
              </a:buClr>
              <a:buSzPts val="1800"/>
              <a:buFont typeface="Arial"/>
              <a:buNone/>
            </a:pPr>
            <a:r>
              <a:rPr lang="el" sz="1400" u="sng">
                <a:solidFill>
                  <a:srgbClr val="0097A7"/>
                </a:solidFill>
                <a:hlinkClick r:id="rId8"/>
              </a:rPr>
              <a:t>https://occupytheory.org/advantages-and-disadvantages-of-genetically-modified-foods/</a:t>
            </a:r>
            <a:r>
              <a:rPr lang="el" sz="1400">
                <a:solidFill>
                  <a:srgbClr val="595959"/>
                </a:solidFill>
              </a:rPr>
              <a:t> </a:t>
            </a:r>
            <a:endParaRPr sz="1400">
              <a:solidFill>
                <a:srgbClr val="595959"/>
              </a:solidFill>
            </a:endParaRPr>
          </a:p>
          <a:p>
            <a:pPr marL="0" lvl="0" indent="0" algn="l" rtl="0">
              <a:spcBef>
                <a:spcPts val="1600"/>
              </a:spcBef>
              <a:spcAft>
                <a:spcPts val="0"/>
              </a:spcAft>
              <a:buClr>
                <a:srgbClr val="595959"/>
              </a:buClr>
              <a:buSzPts val="1800"/>
              <a:buFont typeface="Arial"/>
              <a:buNone/>
            </a:pPr>
            <a:r>
              <a:rPr lang="el" sz="1400" u="sng">
                <a:solidFill>
                  <a:srgbClr val="0097A7"/>
                </a:solidFill>
                <a:hlinkClick r:id="rId9"/>
              </a:rPr>
              <a:t>https://caloriebee.com/nutrition/geneticallymodifiedfood</a:t>
            </a:r>
            <a:r>
              <a:rPr lang="el" sz="1400">
                <a:solidFill>
                  <a:srgbClr val="595959"/>
                </a:solidFill>
              </a:rPr>
              <a:t> </a:t>
            </a:r>
            <a:endParaRPr sz="1400">
              <a:solidFill>
                <a:srgbClr val="595959"/>
              </a:solidFill>
            </a:endParaRPr>
          </a:p>
          <a:p>
            <a:pPr marL="0" lvl="0" indent="0" algn="l" rtl="0">
              <a:spcBef>
                <a:spcPts val="1600"/>
              </a:spcBef>
              <a:spcAft>
                <a:spcPts val="0"/>
              </a:spcAft>
              <a:buNone/>
            </a:pPr>
            <a:r>
              <a:rPr lang="el" sz="1400" u="sng">
                <a:solidFill>
                  <a:srgbClr val="0097A7"/>
                </a:solidFill>
                <a:hlinkClick r:id="rId10"/>
              </a:rPr>
              <a:t>https://epthinktank.eu/2015/02/12/new-gmo-legislation/</a:t>
            </a:r>
            <a:endParaRPr sz="1400">
              <a:solidFill>
                <a:srgbClr val="595959"/>
              </a:solidFill>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l" sz="1400" u="sng">
                <a:solidFill>
                  <a:srgbClr val="0097A7"/>
                </a:solidFill>
                <a:hlinkClick r:id="rId3"/>
              </a:rPr>
              <a:t>http://www.kidsrighttoknow.com/gmos/ </a:t>
            </a:r>
            <a:r>
              <a:rPr lang="el" sz="1400" u="sng">
                <a:solidFill>
                  <a:srgbClr val="0097A7"/>
                </a:solidFill>
                <a:hlinkClick r:id="rId4"/>
              </a:rPr>
              <a:t>https://www.nature.com/scitable/topicpage/dna-is-a-structure-that-encodes-biological-6493050 </a:t>
            </a:r>
            <a:r>
              <a:rPr lang="el" sz="1400" u="sng">
                <a:solidFill>
                  <a:srgbClr val="0097A7"/>
                </a:solidFill>
                <a:hlinkClick r:id="rId5"/>
              </a:rPr>
              <a:t>https://www.nature.com/scitable/topicpage/dna-packaging-nucleosomes-and-chromatin-310</a:t>
            </a:r>
            <a:r>
              <a:rPr lang="el" sz="1400">
                <a:solidFill>
                  <a:srgbClr val="595959"/>
                </a:solidFill>
              </a:rPr>
              <a:t/>
            </a:r>
            <a:br>
              <a:rPr lang="el" sz="1400">
                <a:solidFill>
                  <a:srgbClr val="595959"/>
                </a:solidFill>
              </a:rPr>
            </a:br>
            <a:r>
              <a:rPr lang="el" sz="1400" u="sng">
                <a:solidFill>
                  <a:srgbClr val="0097A7"/>
                </a:solidFill>
                <a:hlinkClick r:id="rId6"/>
              </a:rPr>
              <a:t>http://www.open.edu/openlearn/science-maths-technology/science/tour-the-cell/content-section-4.3.1</a:t>
            </a:r>
            <a:r>
              <a:rPr lang="el" sz="1400">
                <a:solidFill>
                  <a:srgbClr val="0097A7"/>
                </a:solidFill>
                <a:uFill>
                  <a:noFill/>
                </a:uFill>
                <a:hlinkClick r:id="rId6"/>
              </a:rPr>
              <a:t/>
            </a:r>
            <a:br>
              <a:rPr lang="el" sz="1400">
                <a:solidFill>
                  <a:srgbClr val="0097A7"/>
                </a:solidFill>
                <a:uFill>
                  <a:noFill/>
                </a:uFill>
                <a:hlinkClick r:id="rId6"/>
              </a:rPr>
            </a:br>
            <a:r>
              <a:rPr lang="el" sz="1400" u="sng">
                <a:solidFill>
                  <a:srgbClr val="0097A7"/>
                </a:solidFill>
                <a:hlinkClick r:id="rId7"/>
              </a:rPr>
              <a:t>https://www.livescience.com/37247-dna.html</a:t>
            </a:r>
            <a:br>
              <a:rPr lang="el" sz="1400" u="sng">
                <a:solidFill>
                  <a:srgbClr val="0097A7"/>
                </a:solidFill>
                <a:hlinkClick r:id="rId7"/>
              </a:rPr>
            </a:br>
            <a:r>
              <a:rPr lang="el" sz="1400" u="sng">
                <a:solidFill>
                  <a:srgbClr val="0097A7"/>
                </a:solidFill>
                <a:hlinkClick r:id="rId8"/>
              </a:rPr>
              <a:t>https://geneed.nlm.nih.gov/topic_subtopic.php?tid=15&amp;sid=16</a:t>
            </a:r>
            <a:br>
              <a:rPr lang="el" sz="1400" u="sng">
                <a:solidFill>
                  <a:srgbClr val="0097A7"/>
                </a:solidFill>
                <a:hlinkClick r:id="rId8"/>
              </a:rPr>
            </a:br>
            <a:r>
              <a:rPr lang="el" sz="1400" u="sng">
                <a:solidFill>
                  <a:srgbClr val="0097A7"/>
                </a:solidFill>
                <a:hlinkClick r:id="rId9"/>
              </a:rPr>
              <a:t>https://quizlet.com/10758957/biology-protein-synthesis-quiz-flashcards-flash-cards/</a:t>
            </a:r>
            <a:br>
              <a:rPr lang="el" sz="1400" u="sng">
                <a:solidFill>
                  <a:srgbClr val="0097A7"/>
                </a:solidFill>
                <a:hlinkClick r:id="rId9"/>
              </a:rPr>
            </a:br>
            <a:r>
              <a:rPr lang="el" sz="1400" u="sng">
                <a:solidFill>
                  <a:srgbClr val="0097A7"/>
                </a:solidFill>
                <a:hlinkClick r:id="rId10"/>
              </a:rPr>
              <a:t>https://www.thoughtco.com/genes-373456</a:t>
            </a:r>
            <a:r>
              <a:rPr lang="el" sz="1400">
                <a:solidFill>
                  <a:srgbClr val="0097A7"/>
                </a:solidFill>
                <a:uFill>
                  <a:noFill/>
                </a:uFill>
                <a:hlinkClick r:id="rId10"/>
              </a:rPr>
              <a:t/>
            </a:r>
            <a:br>
              <a:rPr lang="el" sz="1400">
                <a:solidFill>
                  <a:srgbClr val="0097A7"/>
                </a:solidFill>
                <a:uFill>
                  <a:noFill/>
                </a:uFill>
                <a:hlinkClick r:id="rId10"/>
              </a:rPr>
            </a:br>
            <a:r>
              <a:rPr lang="el" sz="1400" u="sng">
                <a:solidFill>
                  <a:srgbClr val="0097A7"/>
                </a:solidFill>
                <a:hlinkClick r:id="rId11"/>
              </a:rPr>
              <a:t>http://sphweb.bumc.bu.edu/otlt/mph-modules/ph/gmos/gmos_print.html</a:t>
            </a:r>
            <a:br>
              <a:rPr lang="el" sz="1400" u="sng">
                <a:solidFill>
                  <a:srgbClr val="0097A7"/>
                </a:solidFill>
                <a:hlinkClick r:id="rId11"/>
              </a:rPr>
            </a:br>
            <a:r>
              <a:rPr lang="el" sz="1400" u="sng">
                <a:solidFill>
                  <a:srgbClr val="0097A7"/>
                </a:solidFill>
                <a:hlinkClick r:id="rId12"/>
              </a:rPr>
              <a:t>http://sitn.hms.harvard.edu/flash/2015/from-corgis-to-corn-a-brief-look-at-the-long-history-of-gmo-technology/</a:t>
            </a:r>
            <a:r>
              <a:rPr lang="el" sz="1400">
                <a:solidFill>
                  <a:srgbClr val="0097A7"/>
                </a:solidFill>
                <a:uFill>
                  <a:noFill/>
                </a:uFill>
                <a:hlinkClick r:id="rId12"/>
              </a:rPr>
              <a:t/>
            </a:r>
            <a:br>
              <a:rPr lang="el" sz="1400">
                <a:solidFill>
                  <a:srgbClr val="0097A7"/>
                </a:solidFill>
                <a:uFill>
                  <a:noFill/>
                </a:uFill>
                <a:hlinkClick r:id="rId12"/>
              </a:rPr>
            </a:br>
            <a:r>
              <a:rPr lang="el" sz="1400" u="sng">
                <a:solidFill>
                  <a:srgbClr val="0097A7"/>
                </a:solidFill>
                <a:hlinkClick r:id="rId13"/>
              </a:rPr>
              <a:t>https://www.pri.org/stories/2016-01-13/researchers-around-world-are-exploring-how-gmo-technology-might-boost-food</a:t>
            </a:r>
            <a:br>
              <a:rPr lang="el" sz="1400" u="sng">
                <a:solidFill>
                  <a:srgbClr val="0097A7"/>
                </a:solidFill>
                <a:hlinkClick r:id="rId13"/>
              </a:rPr>
            </a:br>
            <a:r>
              <a:rPr lang="el" sz="1400" u="sng">
                <a:solidFill>
                  <a:srgbClr val="0097A7"/>
                </a:solidFill>
                <a:hlinkClick r:id="rId14"/>
              </a:rPr>
              <a:t>https://www.newportnaturalhealth.com/2013/07/gmos-the-pros-cons-of-genetically-modified-food/</a:t>
            </a:r>
            <a:r>
              <a:rPr lang="el" sz="1400">
                <a:solidFill>
                  <a:srgbClr val="595959"/>
                </a:solidFill>
              </a:rPr>
              <a:t/>
            </a:r>
            <a:br>
              <a:rPr lang="el" sz="1400">
                <a:solidFill>
                  <a:srgbClr val="595959"/>
                </a:solidFill>
              </a:rPr>
            </a:br>
            <a:r>
              <a:rPr lang="el" sz="1400" u="sng">
                <a:solidFill>
                  <a:srgbClr val="0097A7"/>
                </a:solidFill>
                <a:hlinkClick r:id="rId15"/>
              </a:rPr>
              <a:t>https://www.biofortified.org/2015/12/gmos-and-patents-part-1-terminator-genes/</a:t>
            </a:r>
            <a:endParaRPr sz="1400" u="sng">
              <a:solidFill>
                <a:srgbClr val="0097A7"/>
              </a:solidFill>
              <a:hlinkClick r:id="rId15"/>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000000"/>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0"/>
              </a:spcAft>
              <a:buNone/>
            </a:pPr>
            <a:endParaRPr sz="2000" dirty="0" smtClean="0">
              <a:solidFill>
                <a:srgbClr val="000000"/>
              </a:solidFill>
            </a:endParaRPr>
          </a:p>
          <a:p>
            <a:pPr marL="0" lvl="0" indent="0" algn="just" rtl="0">
              <a:spcBef>
                <a:spcPts val="1600"/>
              </a:spcBef>
              <a:spcAft>
                <a:spcPts val="1600"/>
              </a:spcAft>
              <a:buNone/>
            </a:pPr>
            <a:r>
              <a:rPr lang="el" sz="2000" dirty="0" smtClean="0">
                <a:solidFill>
                  <a:srgbClr val="000000"/>
                </a:solidFill>
              </a:rPr>
              <a:t>"</a:t>
            </a:r>
            <a:r>
              <a:rPr lang="el" sz="2000" dirty="0">
                <a:solidFill>
                  <a:srgbClr val="000000"/>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l" dirty="0">
                <a:solidFill>
                  <a:srgbClr val="000000"/>
                </a:solidFill>
              </a:rPr>
              <a:t/>
            </a:r>
            <a:br>
              <a:rPr lang="el" dirty="0">
                <a:solidFill>
                  <a:srgbClr val="000000"/>
                </a:solidFill>
              </a:rPr>
            </a:br>
            <a:endParaRPr dirty="0">
              <a:solidFill>
                <a:srgbClr val="000000"/>
              </a:solidFill>
            </a:endParaRPr>
          </a:p>
        </p:txBody>
      </p:sp>
      <p:pic>
        <p:nvPicPr>
          <p:cNvPr id="4" name="3 - Εικόνα" descr="Erasmus+_KA2_Transparent.png"/>
          <p:cNvPicPr>
            <a:picLocks noChangeAspect="1"/>
          </p:cNvPicPr>
          <p:nvPr/>
        </p:nvPicPr>
        <p:blipFill>
          <a:blip r:embed="rId3"/>
          <a:stretch>
            <a:fillRect/>
          </a:stretch>
        </p:blipFill>
        <p:spPr>
          <a:xfrm>
            <a:off x="1760108" y="496755"/>
            <a:ext cx="5535648" cy="179237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2.png"/>
          <p:cNvPicPr>
            <a:picLocks noChangeAspect="1"/>
          </p:cNvPicPr>
          <p:nvPr/>
        </p:nvPicPr>
        <p:blipFill>
          <a:blip r:embed="rId2"/>
          <a:stretch>
            <a:fillRect/>
          </a:stretch>
        </p:blipFill>
        <p:spPr>
          <a:xfrm>
            <a:off x="1553380" y="528809"/>
            <a:ext cx="6140649" cy="41189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png"/>
          <p:cNvPicPr>
            <a:picLocks noChangeAspect="1"/>
          </p:cNvPicPr>
          <p:nvPr/>
        </p:nvPicPr>
        <p:blipFill>
          <a:blip r:embed="rId2"/>
          <a:stretch>
            <a:fillRect/>
          </a:stretch>
        </p:blipFill>
        <p:spPr>
          <a:xfrm>
            <a:off x="1476260" y="528811"/>
            <a:ext cx="6115351" cy="40713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4" name="Google Shape;64;p14"/>
          <p:cNvPicPr preferRelativeResize="0"/>
          <p:nvPr/>
        </p:nvPicPr>
        <p:blipFill>
          <a:blip r:embed="rId3">
            <a:alphaModFix/>
          </a:blip>
          <a:stretch>
            <a:fillRect/>
          </a:stretch>
        </p:blipFill>
        <p:spPr>
          <a:xfrm>
            <a:off x="311704" y="857250"/>
            <a:ext cx="8520599" cy="3048000"/>
          </a:xfrm>
          <a:prstGeom prst="rect">
            <a:avLst/>
          </a:prstGeom>
          <a:noFill/>
          <a:ln>
            <a:noFill/>
          </a:ln>
        </p:spPr>
      </p:pic>
      <p:sp>
        <p:nvSpPr>
          <p:cNvPr id="65" name="Google Shape;65;p14"/>
          <p:cNvSpPr txBox="1"/>
          <p:nvPr/>
        </p:nvSpPr>
        <p:spPr>
          <a:xfrm>
            <a:off x="1035750" y="3905250"/>
            <a:ext cx="79059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3000" b="1" i="1">
                <a:solidFill>
                  <a:srgbClr val="FFD966"/>
                </a:solidFill>
              </a:rPr>
              <a:t>Genetically</a:t>
            </a:r>
            <a:r>
              <a:rPr lang="el" sz="3000" b="1" i="1"/>
              <a:t>       </a:t>
            </a:r>
            <a:r>
              <a:rPr lang="el" sz="3000" b="1" i="1">
                <a:solidFill>
                  <a:srgbClr val="93C47D"/>
                </a:solidFill>
              </a:rPr>
              <a:t>Modified         </a:t>
            </a:r>
            <a:r>
              <a:rPr lang="el" sz="3000" b="1" i="1">
                <a:solidFill>
                  <a:srgbClr val="E06666"/>
                </a:solidFill>
              </a:rPr>
              <a:t>Organisms</a:t>
            </a:r>
            <a:endParaRPr sz="3000" b="1" i="1">
              <a:solidFill>
                <a:srgbClr val="E066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1"/>
          <p:cNvSpPr/>
          <p:nvPr/>
        </p:nvSpPr>
        <p:spPr>
          <a:xfrm>
            <a:off x="421008" y="802476"/>
            <a:ext cx="8316700" cy="1323439"/>
          </a:xfrm>
          <a:prstGeom prst="rect">
            <a:avLst/>
          </a:prstGeom>
        </p:spPr>
        <p:txBody>
          <a:bodyPr wrap="none">
            <a:spAutoFit/>
          </a:bodyPr>
          <a:lstStyle/>
          <a:p>
            <a:pPr>
              <a:defRPr/>
            </a:pPr>
            <a:r>
              <a:rPr lang="en-US" sz="5000" b="1" cap="all" dirty="0" smtClean="0">
                <a:ln w="9000" cmpd="sng">
                  <a:solidFill>
                    <a:schemeClr val="accent4">
                      <a:shade val="50000"/>
                      <a:satMod val="120000"/>
                    </a:schemeClr>
                  </a:solidFill>
                  <a:prstDash val="solid"/>
                </a:ln>
                <a:solidFill>
                  <a:srgbClr val="659A2A"/>
                </a:solidFill>
                <a:effectLst>
                  <a:reflection blurRad="12700" stA="28000" endPos="45000" dist="1000" dir="5400000" sy="-100000" algn="bl" rotWithShape="0"/>
                </a:effectLst>
                <a:latin typeface="Gabriola" pitchFamily="82" charset="0"/>
                <a:cs typeface="Consolas" pitchFamily="49" charset="0"/>
              </a:rPr>
              <a:t>Genetically Modified organisms</a:t>
            </a:r>
            <a:r>
              <a:rPr lang="en-US" sz="8000" b="1" cap="all" dirty="0" smtClean="0">
                <a:ln w="9000" cmpd="sng">
                  <a:solidFill>
                    <a:schemeClr val="accent4">
                      <a:shade val="50000"/>
                      <a:satMod val="120000"/>
                    </a:schemeClr>
                  </a:solidFill>
                  <a:prstDash val="solid"/>
                </a:ln>
                <a:solidFill>
                  <a:srgbClr val="659A2A"/>
                </a:solidFill>
                <a:effectLst>
                  <a:reflection blurRad="12700" stA="28000" endPos="45000" dist="1000" dir="5400000" sy="-100000" algn="bl" rotWithShape="0"/>
                </a:effectLst>
                <a:latin typeface="Gabriola" pitchFamily="82" charset="0"/>
                <a:cs typeface="Consolas" pitchFamily="49" charset="0"/>
              </a:rPr>
              <a:t> </a:t>
            </a:r>
            <a:endParaRPr lang="en-US" sz="8000" b="1" cap="all" dirty="0">
              <a:ln w="9000" cmpd="sng">
                <a:solidFill>
                  <a:schemeClr val="accent4">
                    <a:shade val="50000"/>
                    <a:satMod val="120000"/>
                  </a:schemeClr>
                </a:solidFill>
                <a:prstDash val="solid"/>
              </a:ln>
              <a:solidFill>
                <a:srgbClr val="659A2A"/>
              </a:solidFill>
              <a:effectLst>
                <a:reflection blurRad="12700" stA="28000" endPos="45000" dist="1000" dir="5400000" sy="-100000" algn="bl" rotWithShape="0"/>
              </a:effectLst>
              <a:latin typeface="Gabriola" pitchFamily="82" charset="0"/>
              <a:cs typeface="Consolas" pitchFamily="49" charset="0"/>
            </a:endParaRPr>
          </a:p>
        </p:txBody>
      </p:sp>
      <p:pic>
        <p:nvPicPr>
          <p:cNvPr id="5" name="Picture 7" descr="Î£ÏÎµÏÎ¹ÎºÎ® ÎµÎ¹ÎºÏÎ½Î±"/>
          <p:cNvPicPr>
            <a:picLocks noChangeAspect="1" noChangeArrowheads="1"/>
          </p:cNvPicPr>
          <p:nvPr/>
        </p:nvPicPr>
        <p:blipFill>
          <a:blip r:embed="rId2" cstate="print"/>
          <a:srcRect/>
          <a:stretch>
            <a:fillRect/>
          </a:stretch>
        </p:blipFill>
        <p:spPr bwMode="auto">
          <a:xfrm>
            <a:off x="1203804" y="2218044"/>
            <a:ext cx="6913562"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l" sz="1800" b="1" dirty="0">
                <a:solidFill>
                  <a:srgbClr val="000000"/>
                </a:solidFill>
                <a:latin typeface="Cambria"/>
                <a:ea typeface="Cambria"/>
                <a:cs typeface="Cambria"/>
                <a:sym typeface="Cambria"/>
              </a:rPr>
              <a:t>  </a:t>
            </a:r>
            <a:r>
              <a:rPr lang="el" sz="2400" b="1" dirty="0">
                <a:solidFill>
                  <a:srgbClr val="274E13"/>
                </a:solidFill>
                <a:latin typeface="Cambria"/>
                <a:ea typeface="Cambria"/>
                <a:cs typeface="Cambria"/>
                <a:sym typeface="Cambria"/>
              </a:rPr>
              <a:t>            </a:t>
            </a:r>
            <a:r>
              <a:rPr lang="el" sz="2400" b="1" i="1" dirty="0">
                <a:solidFill>
                  <a:srgbClr val="274E13"/>
                </a:solidFill>
                <a:latin typeface="Cambria"/>
                <a:ea typeface="Cambria"/>
                <a:cs typeface="Cambria"/>
                <a:sym typeface="Cambria"/>
              </a:rPr>
              <a:t>Ignorance </a:t>
            </a:r>
            <a:r>
              <a:rPr lang="el" sz="1800" b="1" i="1" dirty="0">
                <a:solidFill>
                  <a:srgbClr val="000000"/>
                </a:solidFill>
                <a:latin typeface="Cambria"/>
                <a:ea typeface="Cambria"/>
                <a:cs typeface="Cambria"/>
                <a:sym typeface="Cambria"/>
              </a:rPr>
              <a:t>                         </a:t>
            </a:r>
            <a:r>
              <a:rPr lang="el" sz="2400" b="1" i="1" dirty="0">
                <a:solidFill>
                  <a:srgbClr val="274E13"/>
                </a:solidFill>
                <a:latin typeface="Cambria"/>
                <a:ea typeface="Cambria"/>
                <a:cs typeface="Cambria"/>
                <a:sym typeface="Cambria"/>
              </a:rPr>
              <a:t>   </a:t>
            </a:r>
            <a:r>
              <a:rPr lang="el" sz="2400" b="1" i="1" dirty="0" smtClean="0">
                <a:solidFill>
                  <a:srgbClr val="274E13"/>
                </a:solidFill>
                <a:latin typeface="Cambria"/>
                <a:ea typeface="Cambria"/>
                <a:cs typeface="Cambria"/>
                <a:sym typeface="Cambria"/>
              </a:rPr>
              <a:t>vs</a:t>
            </a:r>
            <a:r>
              <a:rPr lang="en-US" sz="2400" b="1" i="1" dirty="0" smtClean="0">
                <a:solidFill>
                  <a:srgbClr val="274E13"/>
                </a:solidFill>
                <a:latin typeface="Cambria"/>
                <a:ea typeface="Cambria"/>
                <a:cs typeface="Cambria"/>
                <a:sym typeface="Cambria"/>
              </a:rPr>
              <a:t>.</a:t>
            </a:r>
            <a:r>
              <a:rPr lang="el" sz="2400" b="1" i="1" dirty="0" smtClean="0">
                <a:solidFill>
                  <a:srgbClr val="274E13"/>
                </a:solidFill>
                <a:latin typeface="Cambria"/>
                <a:ea typeface="Cambria"/>
                <a:cs typeface="Cambria"/>
                <a:sym typeface="Cambria"/>
              </a:rPr>
              <a:t>    </a:t>
            </a:r>
            <a:r>
              <a:rPr lang="el" sz="1800" b="1" i="1" dirty="0" smtClean="0">
                <a:solidFill>
                  <a:srgbClr val="000000"/>
                </a:solidFill>
                <a:latin typeface="Cambria"/>
                <a:ea typeface="Cambria"/>
                <a:cs typeface="Cambria"/>
                <a:sym typeface="Cambria"/>
              </a:rPr>
              <a:t>                     </a:t>
            </a:r>
            <a:r>
              <a:rPr lang="el" sz="2400" b="1" i="1" dirty="0">
                <a:solidFill>
                  <a:srgbClr val="274E13"/>
                </a:solidFill>
                <a:latin typeface="Cambria"/>
                <a:ea typeface="Cambria"/>
                <a:cs typeface="Cambria"/>
                <a:sym typeface="Cambria"/>
              </a:rPr>
              <a:t>Knowledge</a:t>
            </a:r>
            <a:endParaRPr sz="2400" b="1" i="1" dirty="0">
              <a:solidFill>
                <a:srgbClr val="274E13"/>
              </a:solidFill>
              <a:latin typeface="Cambria"/>
              <a:ea typeface="Cambria"/>
              <a:cs typeface="Cambria"/>
              <a:sym typeface="Cambria"/>
            </a:endParaRPr>
          </a:p>
          <a:p>
            <a:pPr marL="0" lvl="0" indent="0" algn="l" rtl="0">
              <a:lnSpc>
                <a:spcPct val="115000"/>
              </a:lnSpc>
              <a:spcBef>
                <a:spcPts val="0"/>
              </a:spcBef>
              <a:spcAft>
                <a:spcPts val="0"/>
              </a:spcAft>
              <a:buNone/>
            </a:pPr>
            <a:endParaRPr sz="18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l" sz="1800" dirty="0">
                <a:solidFill>
                  <a:srgbClr val="000000"/>
                </a:solidFill>
                <a:latin typeface="Calibri"/>
                <a:ea typeface="Calibri"/>
                <a:cs typeface="Calibri"/>
                <a:sym typeface="Calibri"/>
              </a:rPr>
              <a:t>                                                                                                          </a:t>
            </a:r>
            <a:endParaRPr sz="1800"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solidFill>
                  <a:srgbClr val="000000"/>
                </a:solidFill>
                <a:latin typeface="Calibri"/>
                <a:ea typeface="Calibri"/>
                <a:cs typeface="Calibri"/>
                <a:sym typeface="Calibri"/>
              </a:rPr>
              <a:t>Ignorance</a:t>
            </a:r>
            <a:endParaRPr>
              <a:solidFill>
                <a:srgbClr val="000000"/>
              </a:solidFill>
              <a:latin typeface="Calibri"/>
              <a:ea typeface="Calibri"/>
              <a:cs typeface="Calibri"/>
              <a:sym typeface="Calibri"/>
            </a:endParaRPr>
          </a:p>
          <a:p>
            <a:pPr marL="0" lvl="0" indent="0" algn="l" rtl="0">
              <a:spcBef>
                <a:spcPts val="0"/>
              </a:spcBef>
              <a:spcAft>
                <a:spcPts val="1600"/>
              </a:spcAft>
              <a:buNone/>
            </a:pPr>
            <a:endParaRPr/>
          </a:p>
        </p:txBody>
      </p:sp>
      <p:pic>
        <p:nvPicPr>
          <p:cNvPr id="56" name="Google Shape;56;p13"/>
          <p:cNvPicPr preferRelativeResize="0"/>
          <p:nvPr/>
        </p:nvPicPr>
        <p:blipFill>
          <a:blip r:embed="rId3">
            <a:alphaModFix/>
          </a:blip>
          <a:stretch>
            <a:fillRect/>
          </a:stretch>
        </p:blipFill>
        <p:spPr>
          <a:xfrm>
            <a:off x="248401" y="1023925"/>
            <a:ext cx="3805250" cy="3095625"/>
          </a:xfrm>
          <a:prstGeom prst="rect">
            <a:avLst/>
          </a:prstGeom>
          <a:noFill/>
          <a:ln>
            <a:noFill/>
          </a:ln>
        </p:spPr>
      </p:pic>
      <p:pic>
        <p:nvPicPr>
          <p:cNvPr id="57" name="Google Shape;57;p13"/>
          <p:cNvPicPr preferRelativeResize="0"/>
          <p:nvPr/>
        </p:nvPicPr>
        <p:blipFill>
          <a:blip r:embed="rId4">
            <a:alphaModFix/>
          </a:blip>
          <a:stretch>
            <a:fillRect/>
          </a:stretch>
        </p:blipFill>
        <p:spPr>
          <a:xfrm>
            <a:off x="4480150" y="1023938"/>
            <a:ext cx="4352150" cy="30956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66025" y="498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b="1" dirty="0">
                <a:solidFill>
                  <a:srgbClr val="38761D"/>
                </a:solidFill>
              </a:rPr>
              <a:t>What are GMOs?</a:t>
            </a:r>
            <a:endParaRPr b="1" dirty="0">
              <a:solidFill>
                <a:srgbClr val="38761D"/>
              </a:solidFill>
            </a:endParaRPr>
          </a:p>
          <a:p>
            <a:pPr marL="0" lvl="0" indent="0" algn="l" rtl="0">
              <a:spcBef>
                <a:spcPts val="0"/>
              </a:spcBef>
              <a:spcAft>
                <a:spcPts val="0"/>
              </a:spcAft>
              <a:buNone/>
            </a:pPr>
            <a:endParaRPr dirty="0"/>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400" b="1" u="sng" dirty="0">
                <a:solidFill>
                  <a:srgbClr val="38761D"/>
                </a:solidFill>
              </a:rPr>
              <a:t>Genetically Modified Organisms:</a:t>
            </a:r>
            <a:r>
              <a:rPr lang="el" dirty="0">
                <a:solidFill>
                  <a:srgbClr val="38761D"/>
                </a:solidFill>
              </a:rPr>
              <a:t> </a:t>
            </a:r>
            <a:endParaRPr dirty="0">
              <a:solidFill>
                <a:srgbClr val="38761D"/>
              </a:solidFill>
            </a:endParaRPr>
          </a:p>
          <a:p>
            <a:pPr marL="0" lvl="0" indent="0" algn="just" rtl="0">
              <a:spcBef>
                <a:spcPts val="1600"/>
              </a:spcBef>
              <a:spcAft>
                <a:spcPts val="1600"/>
              </a:spcAft>
              <a:buNone/>
            </a:pPr>
            <a:r>
              <a:rPr lang="en-US" sz="2200" i="1" dirty="0" smtClean="0">
                <a:solidFill>
                  <a:srgbClr val="38761D"/>
                </a:solidFill>
              </a:rPr>
              <a:t>O</a:t>
            </a:r>
            <a:r>
              <a:rPr lang="el" sz="2200" i="1" dirty="0" smtClean="0">
                <a:solidFill>
                  <a:srgbClr val="38761D"/>
                </a:solidFill>
              </a:rPr>
              <a:t>rganisms </a:t>
            </a:r>
            <a:r>
              <a:rPr lang="en-US" sz="2200" i="1" dirty="0" smtClean="0">
                <a:solidFill>
                  <a:srgbClr val="38761D"/>
                </a:solidFill>
              </a:rPr>
              <a:t>the</a:t>
            </a:r>
            <a:r>
              <a:rPr lang="el" sz="2200" i="1" dirty="0" smtClean="0">
                <a:solidFill>
                  <a:srgbClr val="38761D"/>
                </a:solidFill>
              </a:rPr>
              <a:t> </a:t>
            </a:r>
            <a:r>
              <a:rPr lang="el" sz="2200" i="1" dirty="0">
                <a:solidFill>
                  <a:srgbClr val="38761D"/>
                </a:solidFill>
              </a:rPr>
              <a:t>DNA </a:t>
            </a:r>
            <a:r>
              <a:rPr lang="en-US" sz="2200" i="1" dirty="0" smtClean="0">
                <a:solidFill>
                  <a:srgbClr val="38761D"/>
                </a:solidFill>
              </a:rPr>
              <a:t>of which </a:t>
            </a:r>
            <a:r>
              <a:rPr lang="el" sz="2200" i="1" dirty="0" smtClean="0">
                <a:solidFill>
                  <a:srgbClr val="38761D"/>
                </a:solidFill>
              </a:rPr>
              <a:t>has </a:t>
            </a:r>
            <a:r>
              <a:rPr lang="el" sz="2200" i="1" dirty="0">
                <a:solidFill>
                  <a:srgbClr val="38761D"/>
                </a:solidFill>
              </a:rPr>
              <a:t>been changed by the means of a laboratory process of taking genes from one species and inserting them into another in order to obtain a desired </a:t>
            </a:r>
            <a:r>
              <a:rPr lang="el" sz="2200" i="1" dirty="0" smtClean="0">
                <a:solidFill>
                  <a:srgbClr val="38761D"/>
                </a:solidFill>
              </a:rPr>
              <a:t>trait</a:t>
            </a:r>
            <a:r>
              <a:rPr lang="en-US" sz="2200" i="1" dirty="0" smtClean="0">
                <a:solidFill>
                  <a:srgbClr val="38761D"/>
                </a:solidFill>
              </a:rPr>
              <a:t>, that </a:t>
            </a:r>
            <a:r>
              <a:rPr lang="en-US" sz="2200" i="1" smtClean="0">
                <a:solidFill>
                  <a:srgbClr val="38761D"/>
                </a:solidFill>
              </a:rPr>
              <a:t>is </a:t>
            </a:r>
            <a:r>
              <a:rPr lang="en-US" sz="2200" i="1" smtClean="0">
                <a:solidFill>
                  <a:srgbClr val="38761D"/>
                </a:solidFill>
              </a:rPr>
              <a:t>a </a:t>
            </a:r>
            <a:r>
              <a:rPr lang="el" sz="2200" i="1" smtClean="0">
                <a:solidFill>
                  <a:srgbClr val="38761D"/>
                </a:solidFill>
              </a:rPr>
              <a:t>characteristic</a:t>
            </a:r>
            <a:r>
              <a:rPr lang="en-US" sz="2200" i="1" dirty="0" smtClean="0">
                <a:solidFill>
                  <a:srgbClr val="38761D"/>
                </a:solidFill>
              </a:rPr>
              <a:t>.</a:t>
            </a:r>
            <a:endParaRPr dirty="0">
              <a:solidFill>
                <a:srgbClr val="38761D"/>
              </a:solidFill>
            </a:endParaRPr>
          </a:p>
        </p:txBody>
      </p:sp>
      <p:pic>
        <p:nvPicPr>
          <p:cNvPr id="72" name="Google Shape;72;p15"/>
          <p:cNvPicPr preferRelativeResize="0"/>
          <p:nvPr/>
        </p:nvPicPr>
        <p:blipFill>
          <a:blip r:embed="rId3">
            <a:alphaModFix/>
          </a:blip>
          <a:stretch>
            <a:fillRect/>
          </a:stretch>
        </p:blipFill>
        <p:spPr>
          <a:xfrm>
            <a:off x="5931313" y="2985975"/>
            <a:ext cx="2790825" cy="16383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61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b="1">
                <a:solidFill>
                  <a:srgbClr val="38761D"/>
                </a:solidFill>
              </a:rPr>
              <a:t>What is DNA?</a:t>
            </a:r>
            <a:endParaRPr b="1">
              <a:solidFill>
                <a:srgbClr val="38761D"/>
              </a:solidFill>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9" name="Google Shape;79;p16"/>
          <p:cNvPicPr preferRelativeResize="0"/>
          <p:nvPr/>
        </p:nvPicPr>
        <p:blipFill>
          <a:blip r:embed="rId3">
            <a:alphaModFix/>
          </a:blip>
          <a:stretch>
            <a:fillRect/>
          </a:stretch>
        </p:blipFill>
        <p:spPr>
          <a:xfrm>
            <a:off x="395050" y="862950"/>
            <a:ext cx="8017275" cy="3792399"/>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853</Words>
  <Application>Microsoft Office PowerPoint</Application>
  <PresentationFormat>Προβολή στην οθόνη (16:9)</PresentationFormat>
  <Paragraphs>64</Paragraphs>
  <Slides>22</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Simple Dark</vt:lpstr>
      <vt:lpstr>Διαφάνεια 1</vt:lpstr>
      <vt:lpstr>Διαφάνεια 2</vt:lpstr>
      <vt:lpstr>Διαφάνεια 3</vt:lpstr>
      <vt:lpstr>Διαφάνεια 4</vt:lpstr>
      <vt:lpstr>Διαφάνεια 5</vt:lpstr>
      <vt:lpstr>Διαφάνεια 6</vt:lpstr>
      <vt:lpstr>              Ignorance                             vs.                         Knowledge                                                                                                             </vt:lpstr>
      <vt:lpstr>What are GMOs? </vt:lpstr>
      <vt:lpstr>What is DNA?</vt:lpstr>
      <vt:lpstr>What is a gene?</vt:lpstr>
      <vt:lpstr>Διαφάνεια 11</vt:lpstr>
      <vt:lpstr>Διαφάνεια 12</vt:lpstr>
      <vt:lpstr>Is DNA alteration a recent phenomenon? </vt:lpstr>
      <vt:lpstr>What is the difference?</vt:lpstr>
      <vt:lpstr>1st Example</vt:lpstr>
      <vt:lpstr>2nd Example</vt:lpstr>
      <vt:lpstr>3rd Example</vt:lpstr>
      <vt:lpstr>Διαφάνεια 18</vt:lpstr>
      <vt:lpstr>Διαφάνεια 19</vt:lpstr>
      <vt:lpstr>References</vt:lpstr>
      <vt:lpstr>http://www.kidsrighttoknow.com/gmos/ https://www.nature.com/scitable/topicpage/dna-is-a-structure-that-encodes-biological-6493050 https://www.nature.com/scitable/topicpage/dna-packaging-nucleosomes-and-chromatin-310 http://www.open.edu/openlearn/science-maths-technology/science/tour-the-cell/content-section-4.3.1 https://www.livescience.com/37247-dna.html https://geneed.nlm.nih.gov/topic_subtopic.php?tid=15&amp;sid=16 https://quizlet.com/10758957/biology-protein-synthesis-quiz-flashcards-flash-cards/ https://www.thoughtco.com/genes-373456 http://sphweb.bumc.bu.edu/otlt/mph-modules/ph/gmos/gmos_print.html http://sitn.hms.harvard.edu/flash/2015/from-corgis-to-corn-a-brief-look-at-the-long-history-of-gmo-technology/ https://www.pri.org/stories/2016-01-13/researchers-around-world-are-exploring-how-gmo-technology-might-boost-food https://www.newportnaturalhealth.com/2013/07/gmos-the-pros-cons-of-genetically-modified-food/ https://www.biofortified.org/2015/12/gmos-and-patents-part-1-terminator-genes/ </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Αμαλία</dc:creator>
  <cp:lastModifiedBy>Αμαλία</cp:lastModifiedBy>
  <cp:revision>27</cp:revision>
  <dcterms:modified xsi:type="dcterms:W3CDTF">2018-10-26T21:00:23Z</dcterms:modified>
</cp:coreProperties>
</file>